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9"/>
  </p:notesMasterIdLst>
  <p:sldIdLst>
    <p:sldId id="256" r:id="rId2"/>
    <p:sldId id="268" r:id="rId3"/>
    <p:sldId id="273" r:id="rId4"/>
    <p:sldId id="257" r:id="rId5"/>
    <p:sldId id="259" r:id="rId6"/>
    <p:sldId id="260" r:id="rId7"/>
    <p:sldId id="261" r:id="rId8"/>
    <p:sldId id="262" r:id="rId9"/>
    <p:sldId id="263" r:id="rId10"/>
    <p:sldId id="264" r:id="rId11"/>
    <p:sldId id="266" r:id="rId12"/>
    <p:sldId id="269" r:id="rId13"/>
    <p:sldId id="265" r:id="rId14"/>
    <p:sldId id="272" r:id="rId15"/>
    <p:sldId id="274" r:id="rId16"/>
    <p:sldId id="275"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1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673" autoAdjust="0"/>
  </p:normalViewPr>
  <p:slideViewPr>
    <p:cSldViewPr snapToGrid="0">
      <p:cViewPr varScale="1">
        <p:scale>
          <a:sx n="102" d="100"/>
          <a:sy n="102" d="100"/>
        </p:scale>
        <p:origin x="138" y="162"/>
      </p:cViewPr>
      <p:guideLst/>
    </p:cSldViewPr>
  </p:slideViewPr>
  <p:outlineViewPr>
    <p:cViewPr>
      <p:scale>
        <a:sx n="33" d="100"/>
        <a:sy n="33" d="100"/>
      </p:scale>
      <p:origin x="0" y="-899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FF4881-A5B1-48FA-9B9C-3121C19C464E}" type="doc">
      <dgm:prSet loTypeId="urn:microsoft.com/office/officeart/2017/3/layout/HorizontalPathTimeline" loCatId="process" qsTypeId="urn:microsoft.com/office/officeart/2005/8/quickstyle/simple1" qsCatId="simple" csTypeId="urn:microsoft.com/office/officeart/2005/8/colors/colorful1" csCatId="colorful" phldr="1"/>
      <dgm:spPr/>
      <dgm:t>
        <a:bodyPr/>
        <a:lstStyle/>
        <a:p>
          <a:endParaRPr lang="en-US"/>
        </a:p>
      </dgm:t>
    </dgm:pt>
    <dgm:pt modelId="{63D314AE-F017-4E06-B959-2CAAA21360B6}">
      <dgm:prSet/>
      <dgm:spPr/>
      <dgm:t>
        <a:bodyPr/>
        <a:lstStyle/>
        <a:p>
          <a:pPr>
            <a:defRPr b="1"/>
          </a:pPr>
          <a:r>
            <a:rPr lang="en-US"/>
            <a:t>1974</a:t>
          </a:r>
        </a:p>
      </dgm:t>
    </dgm:pt>
    <dgm:pt modelId="{C1E45EE1-C39A-43CE-83C1-A138E14A430B}" type="parTrans" cxnId="{FB66A261-2940-404C-A941-A46CBC9D0741}">
      <dgm:prSet/>
      <dgm:spPr/>
      <dgm:t>
        <a:bodyPr/>
        <a:lstStyle/>
        <a:p>
          <a:endParaRPr lang="en-US"/>
        </a:p>
      </dgm:t>
    </dgm:pt>
    <dgm:pt modelId="{D6D0C55A-57AD-4462-A008-835DDD4FABD3}" type="sibTrans" cxnId="{FB66A261-2940-404C-A941-A46CBC9D0741}">
      <dgm:prSet/>
      <dgm:spPr/>
      <dgm:t>
        <a:bodyPr/>
        <a:lstStyle/>
        <a:p>
          <a:endParaRPr lang="en-US"/>
        </a:p>
      </dgm:t>
    </dgm:pt>
    <dgm:pt modelId="{5633B0F5-BE32-4FB5-A2F5-C8C80E92B5CF}">
      <dgm:prSet custT="1"/>
      <dgm:spPr/>
      <dgm:t>
        <a:bodyPr/>
        <a:lstStyle/>
        <a:p>
          <a:r>
            <a:rPr lang="en-US" sz="2000" dirty="0"/>
            <a:t>The original law was enacted in 1974 and was limited in scope – access to 9 categories of records.</a:t>
          </a:r>
        </a:p>
      </dgm:t>
      <dgm:extLst>
        <a:ext uri="{E40237B7-FDA0-4F09-8148-C483321AD2D9}">
          <dgm14:cNvPr xmlns:dgm14="http://schemas.microsoft.com/office/drawing/2010/diagram" id="0" name="" descr="The original law was enacted in 1974 and was limited in scope – access to 9 categories of records.&#10;"/>
        </a:ext>
      </dgm:extLst>
    </dgm:pt>
    <dgm:pt modelId="{822F5CE7-3D2B-46C4-BCB7-43D4C1336D82}" type="parTrans" cxnId="{637782DD-B7C0-45BC-A90A-8025448F8A7E}">
      <dgm:prSet/>
      <dgm:spPr/>
      <dgm:t>
        <a:bodyPr/>
        <a:lstStyle/>
        <a:p>
          <a:endParaRPr lang="en-US"/>
        </a:p>
      </dgm:t>
    </dgm:pt>
    <dgm:pt modelId="{A9DD62B8-EC1D-45A8-83BE-D7A07E579EDF}" type="sibTrans" cxnId="{637782DD-B7C0-45BC-A90A-8025448F8A7E}">
      <dgm:prSet/>
      <dgm:spPr/>
      <dgm:t>
        <a:bodyPr/>
        <a:lstStyle/>
        <a:p>
          <a:endParaRPr lang="en-US"/>
        </a:p>
      </dgm:t>
    </dgm:pt>
    <dgm:pt modelId="{4CB290B0-AE2F-43C8-BFAC-B0A6B3AD4385}">
      <dgm:prSet/>
      <dgm:spPr/>
      <dgm:t>
        <a:bodyPr/>
        <a:lstStyle/>
        <a:p>
          <a:pPr>
            <a:defRPr b="1"/>
          </a:pPr>
          <a:r>
            <a:rPr lang="en-US"/>
            <a:t>1978</a:t>
          </a:r>
        </a:p>
      </dgm:t>
    </dgm:pt>
    <dgm:pt modelId="{C031BB5C-331E-4377-BD5D-CA7053A5238A}" type="parTrans" cxnId="{F0B89EF4-46F5-418B-8684-2885D552D1F4}">
      <dgm:prSet/>
      <dgm:spPr/>
      <dgm:t>
        <a:bodyPr/>
        <a:lstStyle/>
        <a:p>
          <a:endParaRPr lang="en-US"/>
        </a:p>
      </dgm:t>
    </dgm:pt>
    <dgm:pt modelId="{AD76F369-2C86-4745-B377-AF12489D5C14}" type="sibTrans" cxnId="{F0B89EF4-46F5-418B-8684-2885D552D1F4}">
      <dgm:prSet/>
      <dgm:spPr/>
      <dgm:t>
        <a:bodyPr/>
        <a:lstStyle/>
        <a:p>
          <a:endParaRPr lang="en-US"/>
        </a:p>
      </dgm:t>
    </dgm:pt>
    <dgm:pt modelId="{5D1E7B90-E70C-4C9E-8A3E-3F97BD945F86}">
      <dgm:prSet custT="1"/>
      <dgm:spPr/>
      <dgm:t>
        <a:bodyPr/>
        <a:lstStyle/>
        <a:p>
          <a:r>
            <a:rPr lang="en-US" sz="2000" dirty="0"/>
            <a:t>Repealed and replaced with the current law in 1978 under the presumption of access</a:t>
          </a:r>
        </a:p>
      </dgm:t>
      <dgm:extLst>
        <a:ext uri="{E40237B7-FDA0-4F09-8148-C483321AD2D9}">
          <dgm14:cNvPr xmlns:dgm14="http://schemas.microsoft.com/office/drawing/2010/diagram" id="0" name="" descr="The original law was enacted in 1974 and was limited in scope – access to 9 categories of records.Repealed and replaced with the current law in 1978 under the presumption of access&#10;&#10;"/>
        </a:ext>
      </dgm:extLst>
    </dgm:pt>
    <dgm:pt modelId="{4ADEB5A8-B8DD-49B8-966F-C1BD38ABE415}" type="parTrans" cxnId="{B9DFEA92-AFED-4A92-8516-313DFF0A3244}">
      <dgm:prSet/>
      <dgm:spPr/>
      <dgm:t>
        <a:bodyPr/>
        <a:lstStyle/>
        <a:p>
          <a:endParaRPr lang="en-US"/>
        </a:p>
      </dgm:t>
    </dgm:pt>
    <dgm:pt modelId="{5C379C3C-FEEB-4439-AAF1-F2D4C971C8A4}" type="sibTrans" cxnId="{B9DFEA92-AFED-4A92-8516-313DFF0A3244}">
      <dgm:prSet/>
      <dgm:spPr/>
      <dgm:t>
        <a:bodyPr/>
        <a:lstStyle/>
        <a:p>
          <a:endParaRPr lang="en-US"/>
        </a:p>
      </dgm:t>
    </dgm:pt>
    <dgm:pt modelId="{B3427D92-E68D-444E-B7B6-6F7B32E8961E}" type="pres">
      <dgm:prSet presAssocID="{04FF4881-A5B1-48FA-9B9C-3121C19C464E}" presName="root" presStyleCnt="0">
        <dgm:presLayoutVars>
          <dgm:chMax/>
          <dgm:chPref/>
          <dgm:animLvl val="lvl"/>
        </dgm:presLayoutVars>
      </dgm:prSet>
      <dgm:spPr/>
    </dgm:pt>
    <dgm:pt modelId="{41BBDF4D-5F63-4CF9-A697-54E60BC68161}" type="pres">
      <dgm:prSet presAssocID="{04FF4881-A5B1-48FA-9B9C-3121C19C464E}" presName="divider" presStyleLbl="node1" presStyleIdx="0" presStyleCnt="1"/>
      <dgm:spPr/>
    </dgm:pt>
    <dgm:pt modelId="{41616EF4-0186-4AC9-ABAF-C524056EAF1A}" type="pres">
      <dgm:prSet presAssocID="{04FF4881-A5B1-48FA-9B9C-3121C19C464E}" presName="nodes" presStyleCnt="0">
        <dgm:presLayoutVars>
          <dgm:chMax/>
          <dgm:chPref/>
          <dgm:animLvl val="lvl"/>
        </dgm:presLayoutVars>
      </dgm:prSet>
      <dgm:spPr/>
    </dgm:pt>
    <dgm:pt modelId="{C56A034F-6329-433D-9774-CD126FE75C0A}" type="pres">
      <dgm:prSet presAssocID="{63D314AE-F017-4E06-B959-2CAAA21360B6}" presName="composite" presStyleCnt="0"/>
      <dgm:spPr/>
    </dgm:pt>
    <dgm:pt modelId="{89E4C433-5CDA-4F07-A8CD-7C5C300B74AF}" type="pres">
      <dgm:prSet presAssocID="{63D314AE-F017-4E06-B959-2CAAA21360B6}" presName="L1TextContainer" presStyleLbl="revTx" presStyleIdx="0" presStyleCnt="2">
        <dgm:presLayoutVars>
          <dgm:chMax val="1"/>
          <dgm:chPref val="1"/>
          <dgm:bulletEnabled val="1"/>
        </dgm:presLayoutVars>
      </dgm:prSet>
      <dgm:spPr/>
    </dgm:pt>
    <dgm:pt modelId="{77DA3960-EAE6-434D-93DC-269D93DC453C}" type="pres">
      <dgm:prSet presAssocID="{63D314AE-F017-4E06-B959-2CAAA21360B6}" presName="L2TextContainerWrapper" presStyleCnt="0">
        <dgm:presLayoutVars>
          <dgm:chMax val="0"/>
          <dgm:chPref val="0"/>
          <dgm:bulletEnabled val="1"/>
        </dgm:presLayoutVars>
      </dgm:prSet>
      <dgm:spPr/>
    </dgm:pt>
    <dgm:pt modelId="{269657BD-61B5-465E-B078-8289FFFC67D6}" type="pres">
      <dgm:prSet presAssocID="{63D314AE-F017-4E06-B959-2CAAA21360B6}" presName="L2TextContainer" presStyleLbl="bgAccFollowNode1" presStyleIdx="0" presStyleCnt="2" custScaleX="143427" custScaleY="158917"/>
      <dgm:spPr/>
    </dgm:pt>
    <dgm:pt modelId="{32100C50-256B-4429-A17F-F72BB94846A0}" type="pres">
      <dgm:prSet presAssocID="{63D314AE-F017-4E06-B959-2CAAA21360B6}" presName="FlexibleEmptyPlaceHolder" presStyleCnt="0"/>
      <dgm:spPr/>
    </dgm:pt>
    <dgm:pt modelId="{9F7D05E8-A487-4992-844D-8DB5503460D8}" type="pres">
      <dgm:prSet presAssocID="{63D314AE-F017-4E06-B959-2CAAA21360B6}" presName="ConnectLine" presStyleLbl="alignNode1" presStyleIdx="0" presStyleCnt="2"/>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gm:spPr>
    </dgm:pt>
    <dgm:pt modelId="{FB63661C-E42D-48AA-A65F-9D2F14BE746A}" type="pres">
      <dgm:prSet presAssocID="{63D314AE-F017-4E06-B959-2CAAA21360B6}" presName="ConnectorPoint" presStyleLbl="fgAcc1" presStyleIdx="0" presStyleCnt="2"/>
      <dgm:spPr>
        <a:solidFill>
          <a:schemeClr val="lt1">
            <a:alpha val="90000"/>
            <a:hueOff val="0"/>
            <a:satOff val="0"/>
            <a:lumOff val="0"/>
            <a:alphaOff val="0"/>
          </a:schemeClr>
        </a:solidFill>
        <a:ln w="15875" cap="flat" cmpd="sng" algn="ctr">
          <a:noFill/>
          <a:prstDash val="solid"/>
        </a:ln>
        <a:effectLst/>
      </dgm:spPr>
    </dgm:pt>
    <dgm:pt modelId="{55233E78-4175-411E-A15C-798222C180E5}" type="pres">
      <dgm:prSet presAssocID="{63D314AE-F017-4E06-B959-2CAAA21360B6}" presName="EmptyPlaceHolder" presStyleCnt="0"/>
      <dgm:spPr/>
    </dgm:pt>
    <dgm:pt modelId="{4F8FC590-4B6E-4CF9-8545-E1640349ABB8}" type="pres">
      <dgm:prSet presAssocID="{D6D0C55A-57AD-4462-A008-835DDD4FABD3}" presName="spaceBetweenRectangles" presStyleCnt="0"/>
      <dgm:spPr/>
    </dgm:pt>
    <dgm:pt modelId="{12F47A2D-B171-465E-BB4E-C1A20EDE5587}" type="pres">
      <dgm:prSet presAssocID="{4CB290B0-AE2F-43C8-BFAC-B0A6B3AD4385}" presName="composite" presStyleCnt="0"/>
      <dgm:spPr/>
    </dgm:pt>
    <dgm:pt modelId="{48AC82D8-5E35-4B37-B1AB-DD5EF3EEA220}" type="pres">
      <dgm:prSet presAssocID="{4CB290B0-AE2F-43C8-BFAC-B0A6B3AD4385}" presName="L1TextContainer" presStyleLbl="revTx" presStyleIdx="1" presStyleCnt="2">
        <dgm:presLayoutVars>
          <dgm:chMax val="1"/>
          <dgm:chPref val="1"/>
          <dgm:bulletEnabled val="1"/>
        </dgm:presLayoutVars>
      </dgm:prSet>
      <dgm:spPr/>
    </dgm:pt>
    <dgm:pt modelId="{FC53C05A-CCA6-48C0-BFC6-65E33E18666B}" type="pres">
      <dgm:prSet presAssocID="{4CB290B0-AE2F-43C8-BFAC-B0A6B3AD4385}" presName="L2TextContainerWrapper" presStyleCnt="0">
        <dgm:presLayoutVars>
          <dgm:chMax val="0"/>
          <dgm:chPref val="0"/>
          <dgm:bulletEnabled val="1"/>
        </dgm:presLayoutVars>
      </dgm:prSet>
      <dgm:spPr/>
    </dgm:pt>
    <dgm:pt modelId="{77B8660E-E5C5-49E7-A252-524125423B8A}" type="pres">
      <dgm:prSet presAssocID="{4CB290B0-AE2F-43C8-BFAC-B0A6B3AD4385}" presName="L2TextContainer" presStyleLbl="bgAccFollowNode1" presStyleIdx="1" presStyleCnt="2" custScaleX="130375" custScaleY="169054"/>
      <dgm:spPr/>
    </dgm:pt>
    <dgm:pt modelId="{66E57183-38E8-4223-BC43-CA18D615A2A0}" type="pres">
      <dgm:prSet presAssocID="{4CB290B0-AE2F-43C8-BFAC-B0A6B3AD4385}" presName="FlexibleEmptyPlaceHolder" presStyleCnt="0"/>
      <dgm:spPr/>
    </dgm:pt>
    <dgm:pt modelId="{74D02865-070F-4A59-A80D-4CEA72AA80E4}" type="pres">
      <dgm:prSet presAssocID="{4CB290B0-AE2F-43C8-BFAC-B0A6B3AD4385}" presName="ConnectLine" presStyleLbl="alignNode1" presStyleIdx="1" presStyleCnt="2"/>
      <dgm:spPr>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gm:spPr>
    </dgm:pt>
    <dgm:pt modelId="{943B08AF-CB3A-4F9F-A359-FBE1ED6D88F1}" type="pres">
      <dgm:prSet presAssocID="{4CB290B0-AE2F-43C8-BFAC-B0A6B3AD4385}" presName="ConnectorPoint" presStyleLbl="fgAcc1" presStyleIdx="1" presStyleCnt="2"/>
      <dgm:spPr>
        <a:solidFill>
          <a:schemeClr val="lt1">
            <a:alpha val="90000"/>
            <a:hueOff val="0"/>
            <a:satOff val="0"/>
            <a:lumOff val="0"/>
            <a:alphaOff val="0"/>
          </a:schemeClr>
        </a:solidFill>
        <a:ln w="15875" cap="flat" cmpd="sng" algn="ctr">
          <a:noFill/>
          <a:prstDash val="solid"/>
        </a:ln>
        <a:effectLst/>
      </dgm:spPr>
    </dgm:pt>
    <dgm:pt modelId="{0F7DBE76-C0A8-4D0A-9D43-18AA9368CD43}" type="pres">
      <dgm:prSet presAssocID="{4CB290B0-AE2F-43C8-BFAC-B0A6B3AD4385}" presName="EmptyPlaceHolder" presStyleCnt="0"/>
      <dgm:spPr/>
    </dgm:pt>
  </dgm:ptLst>
  <dgm:cxnLst>
    <dgm:cxn modelId="{FB66A261-2940-404C-A941-A46CBC9D0741}" srcId="{04FF4881-A5B1-48FA-9B9C-3121C19C464E}" destId="{63D314AE-F017-4E06-B959-2CAAA21360B6}" srcOrd="0" destOrd="0" parTransId="{C1E45EE1-C39A-43CE-83C1-A138E14A430B}" sibTransId="{D6D0C55A-57AD-4462-A008-835DDD4FABD3}"/>
    <dgm:cxn modelId="{AED97F71-743E-4FA8-9CFD-51D5F4A34C23}" type="presOf" srcId="{5D1E7B90-E70C-4C9E-8A3E-3F97BD945F86}" destId="{77B8660E-E5C5-49E7-A252-524125423B8A}" srcOrd="0" destOrd="0" presId="urn:microsoft.com/office/officeart/2017/3/layout/HorizontalPathTimeline"/>
    <dgm:cxn modelId="{6AB2887E-4CDA-4847-88D9-A8233AE95D3C}" type="presOf" srcId="{4CB290B0-AE2F-43C8-BFAC-B0A6B3AD4385}" destId="{48AC82D8-5E35-4B37-B1AB-DD5EF3EEA220}" srcOrd="0" destOrd="0" presId="urn:microsoft.com/office/officeart/2017/3/layout/HorizontalPathTimeline"/>
    <dgm:cxn modelId="{709FD48A-828D-46E1-BB22-2A3B8536EB28}" type="presOf" srcId="{63D314AE-F017-4E06-B959-2CAAA21360B6}" destId="{89E4C433-5CDA-4F07-A8CD-7C5C300B74AF}" srcOrd="0" destOrd="0" presId="urn:microsoft.com/office/officeart/2017/3/layout/HorizontalPathTimeline"/>
    <dgm:cxn modelId="{B9DFEA92-AFED-4A92-8516-313DFF0A3244}" srcId="{4CB290B0-AE2F-43C8-BFAC-B0A6B3AD4385}" destId="{5D1E7B90-E70C-4C9E-8A3E-3F97BD945F86}" srcOrd="0" destOrd="0" parTransId="{4ADEB5A8-B8DD-49B8-966F-C1BD38ABE415}" sibTransId="{5C379C3C-FEEB-4439-AAF1-F2D4C971C8A4}"/>
    <dgm:cxn modelId="{053DCE93-FDA5-4D04-9091-C6A7D9303D75}" type="presOf" srcId="{04FF4881-A5B1-48FA-9B9C-3121C19C464E}" destId="{B3427D92-E68D-444E-B7B6-6F7B32E8961E}" srcOrd="0" destOrd="0" presId="urn:microsoft.com/office/officeart/2017/3/layout/HorizontalPathTimeline"/>
    <dgm:cxn modelId="{D2C516DB-567E-4311-8066-29CB119B2233}" type="presOf" srcId="{5633B0F5-BE32-4FB5-A2F5-C8C80E92B5CF}" destId="{269657BD-61B5-465E-B078-8289FFFC67D6}" srcOrd="0" destOrd="0" presId="urn:microsoft.com/office/officeart/2017/3/layout/HorizontalPathTimeline"/>
    <dgm:cxn modelId="{637782DD-B7C0-45BC-A90A-8025448F8A7E}" srcId="{63D314AE-F017-4E06-B959-2CAAA21360B6}" destId="{5633B0F5-BE32-4FB5-A2F5-C8C80E92B5CF}" srcOrd="0" destOrd="0" parTransId="{822F5CE7-3D2B-46C4-BCB7-43D4C1336D82}" sibTransId="{A9DD62B8-EC1D-45A8-83BE-D7A07E579EDF}"/>
    <dgm:cxn modelId="{F0B89EF4-46F5-418B-8684-2885D552D1F4}" srcId="{04FF4881-A5B1-48FA-9B9C-3121C19C464E}" destId="{4CB290B0-AE2F-43C8-BFAC-B0A6B3AD4385}" srcOrd="1" destOrd="0" parTransId="{C031BB5C-331E-4377-BD5D-CA7053A5238A}" sibTransId="{AD76F369-2C86-4745-B377-AF12489D5C14}"/>
    <dgm:cxn modelId="{EF0644A9-4918-44A1-87C1-632C516DA63A}" type="presParOf" srcId="{B3427D92-E68D-444E-B7B6-6F7B32E8961E}" destId="{41BBDF4D-5F63-4CF9-A697-54E60BC68161}" srcOrd="0" destOrd="0" presId="urn:microsoft.com/office/officeart/2017/3/layout/HorizontalPathTimeline"/>
    <dgm:cxn modelId="{548D3C23-FE5F-42BC-86B0-7E06C7D931F3}" type="presParOf" srcId="{B3427D92-E68D-444E-B7B6-6F7B32E8961E}" destId="{41616EF4-0186-4AC9-ABAF-C524056EAF1A}" srcOrd="1" destOrd="0" presId="urn:microsoft.com/office/officeart/2017/3/layout/HorizontalPathTimeline"/>
    <dgm:cxn modelId="{99D5C7A2-EFC2-437E-BA56-C1B2EA0CB766}" type="presParOf" srcId="{41616EF4-0186-4AC9-ABAF-C524056EAF1A}" destId="{C56A034F-6329-433D-9774-CD126FE75C0A}" srcOrd="0" destOrd="0" presId="urn:microsoft.com/office/officeart/2017/3/layout/HorizontalPathTimeline"/>
    <dgm:cxn modelId="{AC827B6A-BDDC-448C-A6AC-74232B631170}" type="presParOf" srcId="{C56A034F-6329-433D-9774-CD126FE75C0A}" destId="{89E4C433-5CDA-4F07-A8CD-7C5C300B74AF}" srcOrd="0" destOrd="0" presId="urn:microsoft.com/office/officeart/2017/3/layout/HorizontalPathTimeline"/>
    <dgm:cxn modelId="{7D04A4FF-A697-4F58-A9BB-4BA8B68BB444}" type="presParOf" srcId="{C56A034F-6329-433D-9774-CD126FE75C0A}" destId="{77DA3960-EAE6-434D-93DC-269D93DC453C}" srcOrd="1" destOrd="0" presId="urn:microsoft.com/office/officeart/2017/3/layout/HorizontalPathTimeline"/>
    <dgm:cxn modelId="{BE6E37A8-345E-4F9F-80DC-F87BE5EEC228}" type="presParOf" srcId="{77DA3960-EAE6-434D-93DC-269D93DC453C}" destId="{269657BD-61B5-465E-B078-8289FFFC67D6}" srcOrd="0" destOrd="0" presId="urn:microsoft.com/office/officeart/2017/3/layout/HorizontalPathTimeline"/>
    <dgm:cxn modelId="{811479CC-3790-4577-A2AD-4EDDEDF972B3}" type="presParOf" srcId="{77DA3960-EAE6-434D-93DC-269D93DC453C}" destId="{32100C50-256B-4429-A17F-F72BB94846A0}" srcOrd="1" destOrd="0" presId="urn:microsoft.com/office/officeart/2017/3/layout/HorizontalPathTimeline"/>
    <dgm:cxn modelId="{5199A488-4C45-4C56-8848-FE1300753579}" type="presParOf" srcId="{C56A034F-6329-433D-9774-CD126FE75C0A}" destId="{9F7D05E8-A487-4992-844D-8DB5503460D8}" srcOrd="2" destOrd="0" presId="urn:microsoft.com/office/officeart/2017/3/layout/HorizontalPathTimeline"/>
    <dgm:cxn modelId="{95926E2A-B5E9-40C4-B768-C14D0071ADE3}" type="presParOf" srcId="{C56A034F-6329-433D-9774-CD126FE75C0A}" destId="{FB63661C-E42D-48AA-A65F-9D2F14BE746A}" srcOrd="3" destOrd="0" presId="urn:microsoft.com/office/officeart/2017/3/layout/HorizontalPathTimeline"/>
    <dgm:cxn modelId="{89A164BF-0361-443B-A1E9-964C07B956FD}" type="presParOf" srcId="{C56A034F-6329-433D-9774-CD126FE75C0A}" destId="{55233E78-4175-411E-A15C-798222C180E5}" srcOrd="4" destOrd="0" presId="urn:microsoft.com/office/officeart/2017/3/layout/HorizontalPathTimeline"/>
    <dgm:cxn modelId="{550A54A4-DF38-4BCC-9ACB-BC491B886566}" type="presParOf" srcId="{41616EF4-0186-4AC9-ABAF-C524056EAF1A}" destId="{4F8FC590-4B6E-4CF9-8545-E1640349ABB8}" srcOrd="1" destOrd="0" presId="urn:microsoft.com/office/officeart/2017/3/layout/HorizontalPathTimeline"/>
    <dgm:cxn modelId="{91C52FE4-C0A9-4672-8628-96FBD70698AF}" type="presParOf" srcId="{41616EF4-0186-4AC9-ABAF-C524056EAF1A}" destId="{12F47A2D-B171-465E-BB4E-C1A20EDE5587}" srcOrd="2" destOrd="0" presId="urn:microsoft.com/office/officeart/2017/3/layout/HorizontalPathTimeline"/>
    <dgm:cxn modelId="{82641A9E-4269-440B-87F6-97B000374EC3}" type="presParOf" srcId="{12F47A2D-B171-465E-BB4E-C1A20EDE5587}" destId="{48AC82D8-5E35-4B37-B1AB-DD5EF3EEA220}" srcOrd="0" destOrd="0" presId="urn:microsoft.com/office/officeart/2017/3/layout/HorizontalPathTimeline"/>
    <dgm:cxn modelId="{D768545B-CB26-43BD-B552-9180E946355A}" type="presParOf" srcId="{12F47A2D-B171-465E-BB4E-C1A20EDE5587}" destId="{FC53C05A-CCA6-48C0-BFC6-65E33E18666B}" srcOrd="1" destOrd="0" presId="urn:microsoft.com/office/officeart/2017/3/layout/HorizontalPathTimeline"/>
    <dgm:cxn modelId="{82E89CDF-7EC8-4727-9AE3-31A9B8D836DF}" type="presParOf" srcId="{FC53C05A-CCA6-48C0-BFC6-65E33E18666B}" destId="{77B8660E-E5C5-49E7-A252-524125423B8A}" srcOrd="0" destOrd="0" presId="urn:microsoft.com/office/officeart/2017/3/layout/HorizontalPathTimeline"/>
    <dgm:cxn modelId="{788FEFD4-D124-43B1-9E02-2E6092958F74}" type="presParOf" srcId="{FC53C05A-CCA6-48C0-BFC6-65E33E18666B}" destId="{66E57183-38E8-4223-BC43-CA18D615A2A0}" srcOrd="1" destOrd="0" presId="urn:microsoft.com/office/officeart/2017/3/layout/HorizontalPathTimeline"/>
    <dgm:cxn modelId="{FAA926CB-AA5E-4BA2-AA40-97C6EBE0D69E}" type="presParOf" srcId="{12F47A2D-B171-465E-BB4E-C1A20EDE5587}" destId="{74D02865-070F-4A59-A80D-4CEA72AA80E4}" srcOrd="2" destOrd="0" presId="urn:microsoft.com/office/officeart/2017/3/layout/HorizontalPathTimeline"/>
    <dgm:cxn modelId="{A3590C84-9208-4CFD-A5BC-822DFA9E2F04}" type="presParOf" srcId="{12F47A2D-B171-465E-BB4E-C1A20EDE5587}" destId="{943B08AF-CB3A-4F9F-A359-FBE1ED6D88F1}" srcOrd="3" destOrd="0" presId="urn:microsoft.com/office/officeart/2017/3/layout/HorizontalPathTimeline"/>
    <dgm:cxn modelId="{A5EC65CE-E8D8-417D-9FF4-7BA4B0B570CC}" type="presParOf" srcId="{12F47A2D-B171-465E-BB4E-C1A20EDE5587}" destId="{0F7DBE76-C0A8-4D0A-9D43-18AA9368CD43}" srcOrd="4" destOrd="0" presId="urn:microsoft.com/office/officeart/2017/3/layout/HorizontalPath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B335DB-AB3F-4930-9D74-C64D4E46B372}"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CFEF2F70-1246-4203-827E-553F8139512E}">
      <dgm:prSet/>
      <dgm:spPr/>
      <dgm:t>
        <a:bodyPr/>
        <a:lstStyle/>
        <a:p>
          <a:endParaRPr lang="en-US" dirty="0"/>
        </a:p>
      </dgm:t>
    </dgm:pt>
    <dgm:pt modelId="{B783FC9C-64D7-4AFA-ABE1-6F9F23FCA514}" type="parTrans" cxnId="{D9CF84EB-A5CE-4A3B-96C5-8786C798EDDE}">
      <dgm:prSet/>
      <dgm:spPr/>
      <dgm:t>
        <a:bodyPr/>
        <a:lstStyle/>
        <a:p>
          <a:endParaRPr lang="en-US"/>
        </a:p>
      </dgm:t>
    </dgm:pt>
    <dgm:pt modelId="{2C159BAB-8E1B-47F1-AC44-939E4C661C81}" type="sibTrans" cxnId="{D9CF84EB-A5CE-4A3B-96C5-8786C798EDDE}">
      <dgm:prSet/>
      <dgm:spPr/>
      <dgm:t>
        <a:bodyPr/>
        <a:lstStyle/>
        <a:p>
          <a:endParaRPr lang="en-US"/>
        </a:p>
      </dgm:t>
    </dgm:pt>
    <dgm:pt modelId="{EC18DC6C-A8CC-4DAC-BD0C-F70363BBBF8C}">
      <dgm:prSet/>
      <dgm:spPr/>
      <dgm:t>
        <a:bodyPr/>
        <a:lstStyle/>
        <a:p>
          <a:r>
            <a:rPr lang="en-US" sz="2000" b="1" dirty="0"/>
            <a:t>This exemption is intended to protect the deliberative process</a:t>
          </a:r>
          <a:br>
            <a:rPr lang="en-US" sz="2000" dirty="0"/>
          </a:br>
          <a:endParaRPr lang="en-US" sz="2000" dirty="0"/>
        </a:p>
      </dgm:t>
      <dgm:extLst>
        <a:ext uri="{E40237B7-FDA0-4F09-8148-C483321AD2D9}">
          <dgm14:cNvPr xmlns:dgm14="http://schemas.microsoft.com/office/drawing/2010/diagram" id="0" name="" descr="Agenices are required to disclose Statistical tabulations or factual information, Instructions to staff that affect the public, Final agency policy or determinations, External audits&#10;"/>
        </a:ext>
      </dgm:extLst>
    </dgm:pt>
    <dgm:pt modelId="{5F5BBA98-0A63-4157-B0EE-66783004E5B3}" type="parTrans" cxnId="{3D3F0A99-88D6-4052-8A68-080CFA3E78E3}">
      <dgm:prSet/>
      <dgm:spPr/>
      <dgm:t>
        <a:bodyPr/>
        <a:lstStyle/>
        <a:p>
          <a:endParaRPr lang="en-US"/>
        </a:p>
      </dgm:t>
    </dgm:pt>
    <dgm:pt modelId="{FB99CA02-ECD1-4F8E-A9E9-F74293F63725}" type="sibTrans" cxnId="{3D3F0A99-88D6-4052-8A68-080CFA3E78E3}">
      <dgm:prSet/>
      <dgm:spPr/>
      <dgm:t>
        <a:bodyPr/>
        <a:lstStyle/>
        <a:p>
          <a:endParaRPr lang="en-US"/>
        </a:p>
      </dgm:t>
    </dgm:pt>
    <dgm:pt modelId="{A50EF3C1-0391-4AFA-AE12-AC6216B880CD}">
      <dgm:prSet/>
      <dgm:spPr/>
      <dgm:t>
        <a:bodyPr/>
        <a:lstStyle/>
        <a:p>
          <a:r>
            <a:rPr lang="en-US" sz="2000" b="1" dirty="0"/>
            <a:t>Agencies are required to disclose:</a:t>
          </a:r>
        </a:p>
      </dgm:t>
    </dgm:pt>
    <dgm:pt modelId="{CE3542F7-3834-4EA3-8546-ED4E4793F6A6}" type="parTrans" cxnId="{75CF268B-221B-4A2C-BD43-6A96841149BC}">
      <dgm:prSet/>
      <dgm:spPr/>
      <dgm:t>
        <a:bodyPr/>
        <a:lstStyle/>
        <a:p>
          <a:endParaRPr lang="en-US"/>
        </a:p>
      </dgm:t>
    </dgm:pt>
    <dgm:pt modelId="{69BEC106-7102-414B-A67A-089ED92AE44F}" type="sibTrans" cxnId="{75CF268B-221B-4A2C-BD43-6A96841149BC}">
      <dgm:prSet/>
      <dgm:spPr/>
      <dgm:t>
        <a:bodyPr/>
        <a:lstStyle/>
        <a:p>
          <a:endParaRPr lang="en-US"/>
        </a:p>
      </dgm:t>
    </dgm:pt>
    <dgm:pt modelId="{9E414CD7-603B-403F-9045-678DA2D66EBB}">
      <dgm:prSet/>
      <dgm:spPr/>
      <dgm:t>
        <a:bodyPr/>
        <a:lstStyle/>
        <a:p>
          <a:pPr>
            <a:buFont typeface="Courier New" panose="02070309020205020404" pitchFamily="49" charset="0"/>
            <a:buChar char="o"/>
          </a:pPr>
          <a:r>
            <a:rPr lang="en-US" sz="2000" dirty="0"/>
            <a:t>Statistical tabulations or factual information</a:t>
          </a:r>
        </a:p>
      </dgm:t>
    </dgm:pt>
    <dgm:pt modelId="{54443313-46BD-42F6-872D-F4566C10778E}" type="parTrans" cxnId="{2EE6A8A1-706E-48CE-9B34-17CE586C75B0}">
      <dgm:prSet/>
      <dgm:spPr/>
      <dgm:t>
        <a:bodyPr/>
        <a:lstStyle/>
        <a:p>
          <a:endParaRPr lang="en-US"/>
        </a:p>
      </dgm:t>
    </dgm:pt>
    <dgm:pt modelId="{8E5CDF45-4012-45D7-B4A7-32E8A6B030CB}" type="sibTrans" cxnId="{2EE6A8A1-706E-48CE-9B34-17CE586C75B0}">
      <dgm:prSet/>
      <dgm:spPr/>
      <dgm:t>
        <a:bodyPr/>
        <a:lstStyle/>
        <a:p>
          <a:endParaRPr lang="en-US"/>
        </a:p>
      </dgm:t>
    </dgm:pt>
    <dgm:pt modelId="{FC2BAA9B-0D7A-4917-B5D4-7A2ABC23801C}">
      <dgm:prSet/>
      <dgm:spPr/>
      <dgm:t>
        <a:bodyPr/>
        <a:lstStyle/>
        <a:p>
          <a:pPr>
            <a:buFont typeface="Courier New" panose="02070309020205020404" pitchFamily="49" charset="0"/>
            <a:buChar char="o"/>
          </a:pPr>
          <a:r>
            <a:rPr lang="en-US" sz="2000" dirty="0"/>
            <a:t>Instructions to staff that affect the public</a:t>
          </a:r>
        </a:p>
      </dgm:t>
    </dgm:pt>
    <dgm:pt modelId="{7CC6FBD5-A04E-49F5-9BF9-9CCDB7BB5094}" type="parTrans" cxnId="{629C2A7E-C637-4ACD-BE83-6F3A31B1D58E}">
      <dgm:prSet/>
      <dgm:spPr/>
      <dgm:t>
        <a:bodyPr/>
        <a:lstStyle/>
        <a:p>
          <a:endParaRPr lang="en-US"/>
        </a:p>
      </dgm:t>
    </dgm:pt>
    <dgm:pt modelId="{052A395B-C7AE-43AC-B5C5-DA2A13BF55AB}" type="sibTrans" cxnId="{629C2A7E-C637-4ACD-BE83-6F3A31B1D58E}">
      <dgm:prSet/>
      <dgm:spPr/>
      <dgm:t>
        <a:bodyPr/>
        <a:lstStyle/>
        <a:p>
          <a:endParaRPr lang="en-US"/>
        </a:p>
      </dgm:t>
    </dgm:pt>
    <dgm:pt modelId="{40151225-01C3-43CE-B979-42FEF8609D0D}">
      <dgm:prSet/>
      <dgm:spPr/>
      <dgm:t>
        <a:bodyPr/>
        <a:lstStyle/>
        <a:p>
          <a:pPr>
            <a:buFont typeface="Courier New" panose="02070309020205020404" pitchFamily="49" charset="0"/>
            <a:buChar char="o"/>
          </a:pPr>
          <a:r>
            <a:rPr lang="en-US" sz="2000" dirty="0"/>
            <a:t>Final agency policy or determinations</a:t>
          </a:r>
        </a:p>
      </dgm:t>
    </dgm:pt>
    <dgm:pt modelId="{DCD3762B-BB06-48E8-AE77-D798FCAF091D}" type="parTrans" cxnId="{0B3FA17B-F459-4E64-868B-5C9DAA6F42F2}">
      <dgm:prSet/>
      <dgm:spPr/>
      <dgm:t>
        <a:bodyPr/>
        <a:lstStyle/>
        <a:p>
          <a:endParaRPr lang="en-US"/>
        </a:p>
      </dgm:t>
    </dgm:pt>
    <dgm:pt modelId="{C0DAB253-2980-492D-A83C-167B69108AD2}" type="sibTrans" cxnId="{0B3FA17B-F459-4E64-868B-5C9DAA6F42F2}">
      <dgm:prSet/>
      <dgm:spPr/>
      <dgm:t>
        <a:bodyPr/>
        <a:lstStyle/>
        <a:p>
          <a:endParaRPr lang="en-US"/>
        </a:p>
      </dgm:t>
    </dgm:pt>
    <dgm:pt modelId="{60E7F5B4-CB63-4E38-9E09-30870C3E82E1}">
      <dgm:prSet/>
      <dgm:spPr/>
      <dgm:t>
        <a:bodyPr/>
        <a:lstStyle/>
        <a:p>
          <a:pPr>
            <a:buFont typeface="Courier New" panose="02070309020205020404" pitchFamily="49" charset="0"/>
            <a:buChar char="o"/>
          </a:pPr>
          <a:r>
            <a:rPr lang="en-US" sz="2000" dirty="0"/>
            <a:t>External audits</a:t>
          </a:r>
        </a:p>
      </dgm:t>
    </dgm:pt>
    <dgm:pt modelId="{8397AF97-BFC4-4F6F-B48E-6627AF21FAAB}" type="parTrans" cxnId="{C05F183F-86F3-4438-807B-4D4A13B24D57}">
      <dgm:prSet/>
      <dgm:spPr/>
      <dgm:t>
        <a:bodyPr/>
        <a:lstStyle/>
        <a:p>
          <a:endParaRPr lang="en-US"/>
        </a:p>
      </dgm:t>
    </dgm:pt>
    <dgm:pt modelId="{B424747F-642D-4825-A631-F3905FC1273E}" type="sibTrans" cxnId="{C05F183F-86F3-4438-807B-4D4A13B24D57}">
      <dgm:prSet/>
      <dgm:spPr/>
      <dgm:t>
        <a:bodyPr/>
        <a:lstStyle/>
        <a:p>
          <a:endParaRPr lang="en-US"/>
        </a:p>
      </dgm:t>
    </dgm:pt>
    <dgm:pt modelId="{2F06A1F3-9DEA-4729-B32F-FADAF71E6591}">
      <dgm:prSet custT="1"/>
      <dgm:spPr/>
      <dgm:t>
        <a:bodyPr/>
        <a:lstStyle/>
        <a:p>
          <a:pPr>
            <a:buFont typeface="Courier New" panose="02070309020205020404" pitchFamily="49" charset="0"/>
            <a:buNone/>
          </a:pPr>
          <a:r>
            <a:rPr lang="en-US" sz="2000" b="1" dirty="0"/>
            <a:t>*</a:t>
          </a:r>
          <a:r>
            <a:rPr lang="en-US" sz="2400" b="1" u="sng" dirty="0"/>
            <a:t>BUT</a:t>
          </a:r>
          <a:r>
            <a:rPr lang="en-US" sz="2000" b="1" dirty="0"/>
            <a:t> </a:t>
          </a:r>
          <a:r>
            <a:rPr lang="en-US" sz="2000" b="0" dirty="0"/>
            <a:t>the Records Access Officer is still obligated to review </a:t>
          </a:r>
          <a:r>
            <a:rPr lang="en-US" sz="2000" b="0" i="1" u="sng" dirty="0"/>
            <a:t>all potentially responsive records </a:t>
          </a:r>
          <a:r>
            <a:rPr lang="en-US" sz="2000" b="0" dirty="0"/>
            <a:t>to determine what is and is not releasable. </a:t>
          </a:r>
          <a:r>
            <a:rPr lang="en-US" sz="2400" b="1" dirty="0"/>
            <a:t>BE GOOD RECORD CUSTODIANS! </a:t>
          </a:r>
        </a:p>
      </dgm:t>
    </dgm:pt>
    <dgm:pt modelId="{9AE87AC6-0BF8-4C3B-BD4C-21F339469A4F}" type="parTrans" cxnId="{EB265127-E94B-42A7-9B40-87A4BE3BDA92}">
      <dgm:prSet/>
      <dgm:spPr/>
      <dgm:t>
        <a:bodyPr/>
        <a:lstStyle/>
        <a:p>
          <a:endParaRPr lang="en-US"/>
        </a:p>
      </dgm:t>
    </dgm:pt>
    <dgm:pt modelId="{2B8A3F94-5D21-4C4D-8D7C-4F2BE86E1D8C}" type="sibTrans" cxnId="{EB265127-E94B-42A7-9B40-87A4BE3BDA92}">
      <dgm:prSet/>
      <dgm:spPr/>
      <dgm:t>
        <a:bodyPr/>
        <a:lstStyle/>
        <a:p>
          <a:endParaRPr lang="en-US"/>
        </a:p>
      </dgm:t>
    </dgm:pt>
    <dgm:pt modelId="{8F69E062-D79E-4A9D-B7E5-757E59667A23}">
      <dgm:prSet/>
      <dgm:spPr/>
      <dgm:t>
        <a:bodyPr/>
        <a:lstStyle/>
        <a:p>
          <a:pPr>
            <a:buFont typeface="Courier New" panose="02070309020205020404" pitchFamily="49" charset="0"/>
            <a:buNone/>
          </a:pPr>
          <a:endParaRPr lang="en-US" sz="2000" dirty="0"/>
        </a:p>
      </dgm:t>
    </dgm:pt>
    <dgm:pt modelId="{FA39CD93-E5E5-4D6D-AF35-3AE4E8F6407E}" type="parTrans" cxnId="{A57C16BF-2EAC-4E17-993E-AE18515328B8}">
      <dgm:prSet/>
      <dgm:spPr/>
      <dgm:t>
        <a:bodyPr/>
        <a:lstStyle/>
        <a:p>
          <a:endParaRPr lang="en-US"/>
        </a:p>
      </dgm:t>
    </dgm:pt>
    <dgm:pt modelId="{A50ED8C5-7395-4BC3-8F2F-78057AA16113}" type="sibTrans" cxnId="{A57C16BF-2EAC-4E17-993E-AE18515328B8}">
      <dgm:prSet/>
      <dgm:spPr/>
      <dgm:t>
        <a:bodyPr/>
        <a:lstStyle/>
        <a:p>
          <a:endParaRPr lang="en-US"/>
        </a:p>
      </dgm:t>
    </dgm:pt>
    <dgm:pt modelId="{F55C8FC4-A29B-4216-9E0B-6AA2B2F3934C}" type="pres">
      <dgm:prSet presAssocID="{1DB335DB-AB3F-4930-9D74-C64D4E46B372}" presName="Name0" presStyleCnt="0">
        <dgm:presLayoutVars>
          <dgm:dir/>
          <dgm:animLvl val="lvl"/>
          <dgm:resizeHandles val="exact"/>
        </dgm:presLayoutVars>
      </dgm:prSet>
      <dgm:spPr/>
    </dgm:pt>
    <dgm:pt modelId="{CEE27AE4-15A3-4AB9-950A-32DEF98314AB}" type="pres">
      <dgm:prSet presAssocID="{CFEF2F70-1246-4203-827E-553F8139512E}" presName="composite" presStyleCnt="0"/>
      <dgm:spPr/>
    </dgm:pt>
    <dgm:pt modelId="{C145C9D0-DDF9-4D88-915A-272F5B960413}" type="pres">
      <dgm:prSet presAssocID="{CFEF2F70-1246-4203-827E-553F8139512E}" presName="parTx" presStyleLbl="alignNode1" presStyleIdx="0" presStyleCnt="1" custLinFactNeighborX="-300" custLinFactNeighborY="-6599">
        <dgm:presLayoutVars>
          <dgm:chMax val="0"/>
          <dgm:chPref val="0"/>
          <dgm:bulletEnabled val="1"/>
        </dgm:presLayoutVars>
      </dgm:prSet>
      <dgm:spPr/>
    </dgm:pt>
    <dgm:pt modelId="{9BCBCFF4-2D61-4AA1-83A1-06B7E00BC86A}" type="pres">
      <dgm:prSet presAssocID="{CFEF2F70-1246-4203-827E-553F8139512E}" presName="desTx" presStyleLbl="alignAccFollowNode1" presStyleIdx="0" presStyleCnt="1" custLinFactNeighborX="3" custLinFactNeighborY="1861">
        <dgm:presLayoutVars>
          <dgm:bulletEnabled val="1"/>
        </dgm:presLayoutVars>
      </dgm:prSet>
      <dgm:spPr/>
    </dgm:pt>
  </dgm:ptLst>
  <dgm:cxnLst>
    <dgm:cxn modelId="{7B29A61C-5F47-40DB-ABDA-DD945915224F}" type="presOf" srcId="{FC2BAA9B-0D7A-4917-B5D4-7A2ABC23801C}" destId="{9BCBCFF4-2D61-4AA1-83A1-06B7E00BC86A}" srcOrd="0" destOrd="3" presId="urn:microsoft.com/office/officeart/2005/8/layout/hList1"/>
    <dgm:cxn modelId="{EB265127-E94B-42A7-9B40-87A4BE3BDA92}" srcId="{CFEF2F70-1246-4203-827E-553F8139512E}" destId="{2F06A1F3-9DEA-4729-B32F-FADAF71E6591}" srcOrd="3" destOrd="0" parTransId="{9AE87AC6-0BF8-4C3B-BD4C-21F339469A4F}" sibTransId="{2B8A3F94-5D21-4C4D-8D7C-4F2BE86E1D8C}"/>
    <dgm:cxn modelId="{C05F183F-86F3-4438-807B-4D4A13B24D57}" srcId="{A50EF3C1-0391-4AFA-AE12-AC6216B880CD}" destId="{60E7F5B4-CB63-4E38-9E09-30870C3E82E1}" srcOrd="3" destOrd="0" parTransId="{8397AF97-BFC4-4F6F-B48E-6627AF21FAAB}" sibTransId="{B424747F-642D-4825-A631-F3905FC1273E}"/>
    <dgm:cxn modelId="{3A66444E-6945-46C0-8E50-F043B586867A}" type="presOf" srcId="{40151225-01C3-43CE-B979-42FEF8609D0D}" destId="{9BCBCFF4-2D61-4AA1-83A1-06B7E00BC86A}" srcOrd="0" destOrd="4" presId="urn:microsoft.com/office/officeart/2005/8/layout/hList1"/>
    <dgm:cxn modelId="{2F197770-8BCE-4302-93EC-AE7D8ADCA4C6}" type="presOf" srcId="{8F69E062-D79E-4A9D-B7E5-757E59667A23}" destId="{9BCBCFF4-2D61-4AA1-83A1-06B7E00BC86A}" srcOrd="0" destOrd="6" presId="urn:microsoft.com/office/officeart/2005/8/layout/hList1"/>
    <dgm:cxn modelId="{5D5EAB54-9174-4BA6-B504-C7E277AA2092}" type="presOf" srcId="{EC18DC6C-A8CC-4DAC-BD0C-F70363BBBF8C}" destId="{9BCBCFF4-2D61-4AA1-83A1-06B7E00BC86A}" srcOrd="0" destOrd="0" presId="urn:microsoft.com/office/officeart/2005/8/layout/hList1"/>
    <dgm:cxn modelId="{0B3FA17B-F459-4E64-868B-5C9DAA6F42F2}" srcId="{A50EF3C1-0391-4AFA-AE12-AC6216B880CD}" destId="{40151225-01C3-43CE-B979-42FEF8609D0D}" srcOrd="2" destOrd="0" parTransId="{DCD3762B-BB06-48E8-AE77-D798FCAF091D}" sibTransId="{C0DAB253-2980-492D-A83C-167B69108AD2}"/>
    <dgm:cxn modelId="{629C2A7E-C637-4ACD-BE83-6F3A31B1D58E}" srcId="{A50EF3C1-0391-4AFA-AE12-AC6216B880CD}" destId="{FC2BAA9B-0D7A-4917-B5D4-7A2ABC23801C}" srcOrd="1" destOrd="0" parTransId="{7CC6FBD5-A04E-49F5-9BF9-9CCDB7BB5094}" sibTransId="{052A395B-C7AE-43AC-B5C5-DA2A13BF55AB}"/>
    <dgm:cxn modelId="{75CF268B-221B-4A2C-BD43-6A96841149BC}" srcId="{CFEF2F70-1246-4203-827E-553F8139512E}" destId="{A50EF3C1-0391-4AFA-AE12-AC6216B880CD}" srcOrd="1" destOrd="0" parTransId="{CE3542F7-3834-4EA3-8546-ED4E4793F6A6}" sibTransId="{69BEC106-7102-414B-A67A-089ED92AE44F}"/>
    <dgm:cxn modelId="{3D3F0A99-88D6-4052-8A68-080CFA3E78E3}" srcId="{CFEF2F70-1246-4203-827E-553F8139512E}" destId="{EC18DC6C-A8CC-4DAC-BD0C-F70363BBBF8C}" srcOrd="0" destOrd="0" parTransId="{5F5BBA98-0A63-4157-B0EE-66783004E5B3}" sibTransId="{FB99CA02-ECD1-4F8E-A9E9-F74293F63725}"/>
    <dgm:cxn modelId="{008ECC99-FC4C-445D-8DD1-2AB6D5B522E8}" type="presOf" srcId="{CFEF2F70-1246-4203-827E-553F8139512E}" destId="{C145C9D0-DDF9-4D88-915A-272F5B960413}" srcOrd="0" destOrd="0" presId="urn:microsoft.com/office/officeart/2005/8/layout/hList1"/>
    <dgm:cxn modelId="{79668D9F-9BEA-432B-B85F-819C1AA817E3}" type="presOf" srcId="{2F06A1F3-9DEA-4729-B32F-FADAF71E6591}" destId="{9BCBCFF4-2D61-4AA1-83A1-06B7E00BC86A}" srcOrd="0" destOrd="7" presId="urn:microsoft.com/office/officeart/2005/8/layout/hList1"/>
    <dgm:cxn modelId="{2EE6A8A1-706E-48CE-9B34-17CE586C75B0}" srcId="{A50EF3C1-0391-4AFA-AE12-AC6216B880CD}" destId="{9E414CD7-603B-403F-9045-678DA2D66EBB}" srcOrd="0" destOrd="0" parTransId="{54443313-46BD-42F6-872D-F4566C10778E}" sibTransId="{8E5CDF45-4012-45D7-B4A7-32E8A6B030CB}"/>
    <dgm:cxn modelId="{003F6FB0-55A0-46EE-B26A-3BE3E2692707}" type="presOf" srcId="{9E414CD7-603B-403F-9045-678DA2D66EBB}" destId="{9BCBCFF4-2D61-4AA1-83A1-06B7E00BC86A}" srcOrd="0" destOrd="2" presId="urn:microsoft.com/office/officeart/2005/8/layout/hList1"/>
    <dgm:cxn modelId="{A57C16BF-2EAC-4E17-993E-AE18515328B8}" srcId="{CFEF2F70-1246-4203-827E-553F8139512E}" destId="{8F69E062-D79E-4A9D-B7E5-757E59667A23}" srcOrd="2" destOrd="0" parTransId="{FA39CD93-E5E5-4D6D-AF35-3AE4E8F6407E}" sibTransId="{A50ED8C5-7395-4BC3-8F2F-78057AA16113}"/>
    <dgm:cxn modelId="{0A32BBD8-1498-49C4-A8B4-39DDA1D6B11C}" type="presOf" srcId="{60E7F5B4-CB63-4E38-9E09-30870C3E82E1}" destId="{9BCBCFF4-2D61-4AA1-83A1-06B7E00BC86A}" srcOrd="0" destOrd="5" presId="urn:microsoft.com/office/officeart/2005/8/layout/hList1"/>
    <dgm:cxn modelId="{D9CF84EB-A5CE-4A3B-96C5-8786C798EDDE}" srcId="{1DB335DB-AB3F-4930-9D74-C64D4E46B372}" destId="{CFEF2F70-1246-4203-827E-553F8139512E}" srcOrd="0" destOrd="0" parTransId="{B783FC9C-64D7-4AFA-ABE1-6F9F23FCA514}" sibTransId="{2C159BAB-8E1B-47F1-AC44-939E4C661C81}"/>
    <dgm:cxn modelId="{86D2ADED-2BB1-45E0-B6E2-069535F570CF}" type="presOf" srcId="{A50EF3C1-0391-4AFA-AE12-AC6216B880CD}" destId="{9BCBCFF4-2D61-4AA1-83A1-06B7E00BC86A}" srcOrd="0" destOrd="1" presId="urn:microsoft.com/office/officeart/2005/8/layout/hList1"/>
    <dgm:cxn modelId="{3DFD13F6-0BD3-4FA1-95BD-C6E39E6348A6}" type="presOf" srcId="{1DB335DB-AB3F-4930-9D74-C64D4E46B372}" destId="{F55C8FC4-A29B-4216-9E0B-6AA2B2F3934C}" srcOrd="0" destOrd="0" presId="urn:microsoft.com/office/officeart/2005/8/layout/hList1"/>
    <dgm:cxn modelId="{05B4A984-9E06-4B55-883C-1EE11AB1074C}" type="presParOf" srcId="{F55C8FC4-A29B-4216-9E0B-6AA2B2F3934C}" destId="{CEE27AE4-15A3-4AB9-950A-32DEF98314AB}" srcOrd="0" destOrd="0" presId="urn:microsoft.com/office/officeart/2005/8/layout/hList1"/>
    <dgm:cxn modelId="{7BD7D8EE-3B2D-4AF8-9E80-219BB572C92A}" type="presParOf" srcId="{CEE27AE4-15A3-4AB9-950A-32DEF98314AB}" destId="{C145C9D0-DDF9-4D88-915A-272F5B960413}" srcOrd="0" destOrd="0" presId="urn:microsoft.com/office/officeart/2005/8/layout/hList1"/>
    <dgm:cxn modelId="{E960FF92-B1E3-4387-8B31-AA146C513BB6}" type="presParOf" srcId="{CEE27AE4-15A3-4AB9-950A-32DEF98314AB}" destId="{9BCBCFF4-2D61-4AA1-83A1-06B7E00BC86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E137C9-E664-4C9C-8173-B0FE61A9C6E8}"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09C5ECE4-EB91-44CF-8F8C-8D19893AB9C4}">
      <dgm:prSet/>
      <dgm:spPr/>
      <dgm:t>
        <a:bodyPr/>
        <a:lstStyle/>
        <a:p>
          <a:r>
            <a:rPr lang="en-US" dirty="0"/>
            <a:t>✅ </a:t>
          </a:r>
          <a:r>
            <a:rPr lang="en-US" b="1" u="sng" dirty="0"/>
            <a:t>Preserve records </a:t>
          </a:r>
          <a:r>
            <a:rPr lang="en-US" dirty="0"/>
            <a:t>and follow records retention requirements. </a:t>
          </a:r>
        </a:p>
      </dgm:t>
    </dgm:pt>
    <dgm:pt modelId="{F54258A2-C85E-4073-8140-91081686FD1F}" type="parTrans" cxnId="{C0BDCBE8-17C2-4E50-BC4E-DFDC27CDD9F1}">
      <dgm:prSet/>
      <dgm:spPr/>
      <dgm:t>
        <a:bodyPr/>
        <a:lstStyle/>
        <a:p>
          <a:endParaRPr lang="en-US"/>
        </a:p>
      </dgm:t>
    </dgm:pt>
    <dgm:pt modelId="{7A7921A8-EDCA-4FFF-BFBB-C884A26504BB}" type="sibTrans" cxnId="{C0BDCBE8-17C2-4E50-BC4E-DFDC27CDD9F1}">
      <dgm:prSet/>
      <dgm:spPr/>
      <dgm:t>
        <a:bodyPr/>
        <a:lstStyle/>
        <a:p>
          <a:endParaRPr lang="en-US"/>
        </a:p>
      </dgm:t>
    </dgm:pt>
    <dgm:pt modelId="{C82B1F0F-A8DC-47D6-8168-027F05FD6E1E}">
      <dgm:prSet/>
      <dgm:spPr/>
      <dgm:t>
        <a:bodyPr/>
        <a:lstStyle/>
        <a:p>
          <a:r>
            <a:rPr lang="en-US" dirty="0"/>
            <a:t>✅ </a:t>
          </a:r>
          <a:r>
            <a:rPr lang="en-US" b="1" u="sng" dirty="0"/>
            <a:t>Forward FOIL requests promptly</a:t>
          </a:r>
          <a:r>
            <a:rPr lang="en-US" u="sng" dirty="0"/>
            <a:t> </a:t>
          </a:r>
          <a:r>
            <a:rPr lang="en-US" dirty="0"/>
            <a:t>to your agency's Records Access Officer or FOIL Office. </a:t>
          </a:r>
        </a:p>
      </dgm:t>
    </dgm:pt>
    <dgm:pt modelId="{3E887439-3B4D-4BA0-8F60-8CB7AC4AE5BF}" type="parTrans" cxnId="{0398DC3B-DADD-4BE5-BAAB-D4A07B6E5377}">
      <dgm:prSet/>
      <dgm:spPr/>
      <dgm:t>
        <a:bodyPr/>
        <a:lstStyle/>
        <a:p>
          <a:endParaRPr lang="en-US"/>
        </a:p>
      </dgm:t>
    </dgm:pt>
    <dgm:pt modelId="{E6A7634A-EF10-4F88-AC83-44BBF2CA4672}" type="sibTrans" cxnId="{0398DC3B-DADD-4BE5-BAAB-D4A07B6E5377}">
      <dgm:prSet/>
      <dgm:spPr/>
      <dgm:t>
        <a:bodyPr/>
        <a:lstStyle/>
        <a:p>
          <a:endParaRPr lang="en-US"/>
        </a:p>
      </dgm:t>
    </dgm:pt>
    <dgm:pt modelId="{4DBF6865-2696-47CF-A683-FF005C964C67}">
      <dgm:prSet/>
      <dgm:spPr/>
      <dgm:t>
        <a:bodyPr/>
        <a:lstStyle/>
        <a:p>
          <a:r>
            <a:rPr lang="en-US" dirty="0"/>
            <a:t>✅ </a:t>
          </a:r>
          <a:r>
            <a:rPr lang="en-US" b="1" u="sng" dirty="0"/>
            <a:t>Assist in locating records</a:t>
          </a:r>
          <a:r>
            <a:rPr lang="en-US" u="sng" dirty="0"/>
            <a:t> </a:t>
          </a:r>
          <a:r>
            <a:rPr lang="en-US" dirty="0"/>
            <a:t>when requested by the FOIL Office. </a:t>
          </a:r>
        </a:p>
      </dgm:t>
    </dgm:pt>
    <dgm:pt modelId="{E5687A29-9FBE-45F9-9C06-798E238B2812}" type="parTrans" cxnId="{27CB5051-A88E-4D7C-BDD4-72ED70E00E53}">
      <dgm:prSet/>
      <dgm:spPr/>
      <dgm:t>
        <a:bodyPr/>
        <a:lstStyle/>
        <a:p>
          <a:endParaRPr lang="en-US"/>
        </a:p>
      </dgm:t>
    </dgm:pt>
    <dgm:pt modelId="{1DC7713D-4EE4-467D-9BB3-6F1C6144B1A2}" type="sibTrans" cxnId="{27CB5051-A88E-4D7C-BDD4-72ED70E00E53}">
      <dgm:prSet/>
      <dgm:spPr/>
      <dgm:t>
        <a:bodyPr/>
        <a:lstStyle/>
        <a:p>
          <a:endParaRPr lang="en-US"/>
        </a:p>
      </dgm:t>
    </dgm:pt>
    <dgm:pt modelId="{1578BE58-30BA-4AE4-81AB-4B0189346610}">
      <dgm:prSet/>
      <dgm:spPr/>
      <dgm:t>
        <a:bodyPr/>
        <a:lstStyle/>
        <a:p>
          <a:r>
            <a:rPr lang="en-US" dirty="0"/>
            <a:t>✅ </a:t>
          </a:r>
          <a:r>
            <a:rPr lang="en-US" b="1" u="sng" dirty="0"/>
            <a:t>Protect confidential information</a:t>
          </a:r>
          <a:r>
            <a:rPr lang="en-US" u="sng" dirty="0"/>
            <a:t> </a:t>
          </a:r>
          <a:r>
            <a:rPr lang="en-US" dirty="0"/>
            <a:t>while allowing designated staff to search for records</a:t>
          </a:r>
        </a:p>
      </dgm:t>
    </dgm:pt>
    <dgm:pt modelId="{EA5C998A-5CE8-4E2F-B772-268F043EBD03}" type="parTrans" cxnId="{968EE100-7C94-4F1F-B225-E2DCB64DA8D9}">
      <dgm:prSet/>
      <dgm:spPr/>
      <dgm:t>
        <a:bodyPr/>
        <a:lstStyle/>
        <a:p>
          <a:endParaRPr lang="en-US"/>
        </a:p>
      </dgm:t>
    </dgm:pt>
    <dgm:pt modelId="{B03307C1-3936-4C3C-82E3-CEDDB0CBF306}" type="sibTrans" cxnId="{968EE100-7C94-4F1F-B225-E2DCB64DA8D9}">
      <dgm:prSet/>
      <dgm:spPr/>
      <dgm:t>
        <a:bodyPr/>
        <a:lstStyle/>
        <a:p>
          <a:endParaRPr lang="en-US"/>
        </a:p>
      </dgm:t>
    </dgm:pt>
    <dgm:pt modelId="{D9829CC6-93B6-4298-9870-32A3DF8B1B80}">
      <dgm:prSet/>
      <dgm:spPr/>
      <dgm:t>
        <a:bodyPr/>
        <a:lstStyle/>
        <a:p>
          <a:r>
            <a:rPr lang="en-US" dirty="0"/>
            <a:t>✅ </a:t>
          </a:r>
          <a:r>
            <a:rPr lang="en-US" b="1" u="sng" dirty="0"/>
            <a:t>Maintain organized records</a:t>
          </a:r>
          <a:r>
            <a:rPr lang="en-US" u="sng" dirty="0"/>
            <a:t> </a:t>
          </a:r>
          <a:r>
            <a:rPr lang="en-US" dirty="0"/>
            <a:t>to support timely responses. </a:t>
          </a:r>
        </a:p>
      </dgm:t>
    </dgm:pt>
    <dgm:pt modelId="{FCDDDF25-9701-48DC-B19F-B3AD7769E046}" type="parTrans" cxnId="{F31E010E-DDF3-45E6-AB66-8F09CB7C7213}">
      <dgm:prSet/>
      <dgm:spPr/>
      <dgm:t>
        <a:bodyPr/>
        <a:lstStyle/>
        <a:p>
          <a:endParaRPr lang="en-US"/>
        </a:p>
      </dgm:t>
    </dgm:pt>
    <dgm:pt modelId="{C8A92FBA-8871-434A-9254-18953B6D4EB7}" type="sibTrans" cxnId="{F31E010E-DDF3-45E6-AB66-8F09CB7C7213}">
      <dgm:prSet/>
      <dgm:spPr/>
      <dgm:t>
        <a:bodyPr/>
        <a:lstStyle/>
        <a:p>
          <a:endParaRPr lang="en-US"/>
        </a:p>
      </dgm:t>
    </dgm:pt>
    <dgm:pt modelId="{083D5EC0-90CB-460C-94CE-8AC362728001}">
      <dgm:prSet/>
      <dgm:spPr/>
      <dgm:t>
        <a:bodyPr/>
        <a:lstStyle/>
        <a:p>
          <a:r>
            <a:rPr lang="en-US" dirty="0"/>
            <a:t>✅ </a:t>
          </a:r>
          <a:r>
            <a:rPr lang="en-US" b="1" u="sng" dirty="0"/>
            <a:t>Cooperate with FOIL deadlines</a:t>
          </a:r>
          <a:r>
            <a:rPr lang="en-US" u="sng" dirty="0"/>
            <a:t> </a:t>
          </a:r>
          <a:r>
            <a:rPr lang="en-US" dirty="0"/>
            <a:t>by responding promptly to requests for information.</a:t>
          </a:r>
        </a:p>
      </dgm:t>
      <dgm:extLst>
        <a:ext uri="{E40237B7-FDA0-4F09-8148-C483321AD2D9}">
          <dgm14:cNvPr xmlns:dgm14="http://schemas.microsoft.com/office/drawing/2010/diagram" id="0" name="" descr="✅ Preserve records and follow records retention requirements. ✅ Forward FOIL requests promptly to your agency's Records Access Officer or FOIL Office. ✅ Assist in locating records when requested by the FOIL Office. ✅ Protect confidential information while allowing designated staff to search for records. ✅ Maintain organized records to support timely responses. ✅ Cooperate with FOIL deadlines by responding promptly to requests for information.&#10;&#10;&#10;&#10;&#10;&#10;"/>
        </a:ext>
      </dgm:extLst>
    </dgm:pt>
    <dgm:pt modelId="{D435D51E-9587-4FB1-A239-97F98C34C17B}" type="parTrans" cxnId="{423D3535-3B2D-4CDF-A5A0-9D23C3652224}">
      <dgm:prSet/>
      <dgm:spPr/>
      <dgm:t>
        <a:bodyPr/>
        <a:lstStyle/>
        <a:p>
          <a:endParaRPr lang="en-US"/>
        </a:p>
      </dgm:t>
    </dgm:pt>
    <dgm:pt modelId="{716C6CE3-5E5D-454E-B09F-12972BFDA721}" type="sibTrans" cxnId="{423D3535-3B2D-4CDF-A5A0-9D23C3652224}">
      <dgm:prSet/>
      <dgm:spPr/>
      <dgm:t>
        <a:bodyPr/>
        <a:lstStyle/>
        <a:p>
          <a:endParaRPr lang="en-US"/>
        </a:p>
      </dgm:t>
    </dgm:pt>
    <dgm:pt modelId="{4082672F-83DF-4B97-BFF4-424B4510733E}" type="pres">
      <dgm:prSet presAssocID="{72E137C9-E664-4C9C-8173-B0FE61A9C6E8}" presName="linear" presStyleCnt="0">
        <dgm:presLayoutVars>
          <dgm:animLvl val="lvl"/>
          <dgm:resizeHandles val="exact"/>
        </dgm:presLayoutVars>
      </dgm:prSet>
      <dgm:spPr/>
    </dgm:pt>
    <dgm:pt modelId="{489EE4CD-D6E0-4C59-BEAF-9B34367AE946}" type="pres">
      <dgm:prSet presAssocID="{09C5ECE4-EB91-44CF-8F8C-8D19893AB9C4}" presName="parentText" presStyleLbl="node1" presStyleIdx="0" presStyleCnt="6">
        <dgm:presLayoutVars>
          <dgm:chMax val="0"/>
          <dgm:bulletEnabled val="1"/>
        </dgm:presLayoutVars>
      </dgm:prSet>
      <dgm:spPr/>
    </dgm:pt>
    <dgm:pt modelId="{B035F350-20B6-4B20-B397-EB64BB0C48DB}" type="pres">
      <dgm:prSet presAssocID="{7A7921A8-EDCA-4FFF-BFBB-C884A26504BB}" presName="spacer" presStyleCnt="0"/>
      <dgm:spPr/>
    </dgm:pt>
    <dgm:pt modelId="{90597AA5-494B-4908-9B0A-527DCD4C397E}" type="pres">
      <dgm:prSet presAssocID="{C82B1F0F-A8DC-47D6-8168-027F05FD6E1E}" presName="parentText" presStyleLbl="node1" presStyleIdx="1" presStyleCnt="6">
        <dgm:presLayoutVars>
          <dgm:chMax val="0"/>
          <dgm:bulletEnabled val="1"/>
        </dgm:presLayoutVars>
      </dgm:prSet>
      <dgm:spPr/>
    </dgm:pt>
    <dgm:pt modelId="{67FB4F34-DA9F-4219-9A99-9F9C7372A0FA}" type="pres">
      <dgm:prSet presAssocID="{E6A7634A-EF10-4F88-AC83-44BBF2CA4672}" presName="spacer" presStyleCnt="0"/>
      <dgm:spPr/>
    </dgm:pt>
    <dgm:pt modelId="{237C55BB-509D-45AF-8EE2-1CA626FBCBFC}" type="pres">
      <dgm:prSet presAssocID="{4DBF6865-2696-47CF-A683-FF005C964C67}" presName="parentText" presStyleLbl="node1" presStyleIdx="2" presStyleCnt="6">
        <dgm:presLayoutVars>
          <dgm:chMax val="0"/>
          <dgm:bulletEnabled val="1"/>
        </dgm:presLayoutVars>
      </dgm:prSet>
      <dgm:spPr/>
    </dgm:pt>
    <dgm:pt modelId="{7ACD87BE-2EEB-4548-A3D5-88A28DC53E2D}" type="pres">
      <dgm:prSet presAssocID="{1DC7713D-4EE4-467D-9BB3-6F1C6144B1A2}" presName="spacer" presStyleCnt="0"/>
      <dgm:spPr/>
    </dgm:pt>
    <dgm:pt modelId="{ADD76578-8950-4F63-AE1D-BE8014B631D0}" type="pres">
      <dgm:prSet presAssocID="{1578BE58-30BA-4AE4-81AB-4B0189346610}" presName="parentText" presStyleLbl="node1" presStyleIdx="3" presStyleCnt="6">
        <dgm:presLayoutVars>
          <dgm:chMax val="0"/>
          <dgm:bulletEnabled val="1"/>
        </dgm:presLayoutVars>
      </dgm:prSet>
      <dgm:spPr/>
    </dgm:pt>
    <dgm:pt modelId="{A2F2DD02-3682-493A-96C6-B6C609C2060B}" type="pres">
      <dgm:prSet presAssocID="{B03307C1-3936-4C3C-82E3-CEDDB0CBF306}" presName="spacer" presStyleCnt="0"/>
      <dgm:spPr/>
    </dgm:pt>
    <dgm:pt modelId="{7F07C39F-BC30-4FB1-9761-2D185D254636}" type="pres">
      <dgm:prSet presAssocID="{D9829CC6-93B6-4298-9870-32A3DF8B1B80}" presName="parentText" presStyleLbl="node1" presStyleIdx="4" presStyleCnt="6">
        <dgm:presLayoutVars>
          <dgm:chMax val="0"/>
          <dgm:bulletEnabled val="1"/>
        </dgm:presLayoutVars>
      </dgm:prSet>
      <dgm:spPr/>
    </dgm:pt>
    <dgm:pt modelId="{8F0F9A6A-17DF-4CD0-B008-9C1496906EA9}" type="pres">
      <dgm:prSet presAssocID="{C8A92FBA-8871-434A-9254-18953B6D4EB7}" presName="spacer" presStyleCnt="0"/>
      <dgm:spPr/>
    </dgm:pt>
    <dgm:pt modelId="{9908975F-A721-4918-9724-F33730EAEFC5}" type="pres">
      <dgm:prSet presAssocID="{083D5EC0-90CB-460C-94CE-8AC362728001}" presName="parentText" presStyleLbl="node1" presStyleIdx="5" presStyleCnt="6" custLinFactNeighborX="-84" custLinFactNeighborY="-15749">
        <dgm:presLayoutVars>
          <dgm:chMax val="0"/>
          <dgm:bulletEnabled val="1"/>
        </dgm:presLayoutVars>
      </dgm:prSet>
      <dgm:spPr/>
    </dgm:pt>
  </dgm:ptLst>
  <dgm:cxnLst>
    <dgm:cxn modelId="{968EE100-7C94-4F1F-B225-E2DCB64DA8D9}" srcId="{72E137C9-E664-4C9C-8173-B0FE61A9C6E8}" destId="{1578BE58-30BA-4AE4-81AB-4B0189346610}" srcOrd="3" destOrd="0" parTransId="{EA5C998A-5CE8-4E2F-B772-268F043EBD03}" sibTransId="{B03307C1-3936-4C3C-82E3-CEDDB0CBF306}"/>
    <dgm:cxn modelId="{17BFF802-7D77-4A5A-B72C-008C48A698AA}" type="presOf" srcId="{09C5ECE4-EB91-44CF-8F8C-8D19893AB9C4}" destId="{489EE4CD-D6E0-4C59-BEAF-9B34367AE946}" srcOrd="0" destOrd="0" presId="urn:microsoft.com/office/officeart/2005/8/layout/vList2"/>
    <dgm:cxn modelId="{F31E010E-DDF3-45E6-AB66-8F09CB7C7213}" srcId="{72E137C9-E664-4C9C-8173-B0FE61A9C6E8}" destId="{D9829CC6-93B6-4298-9870-32A3DF8B1B80}" srcOrd="4" destOrd="0" parTransId="{FCDDDF25-9701-48DC-B19F-B3AD7769E046}" sibTransId="{C8A92FBA-8871-434A-9254-18953B6D4EB7}"/>
    <dgm:cxn modelId="{423D3535-3B2D-4CDF-A5A0-9D23C3652224}" srcId="{72E137C9-E664-4C9C-8173-B0FE61A9C6E8}" destId="{083D5EC0-90CB-460C-94CE-8AC362728001}" srcOrd="5" destOrd="0" parTransId="{D435D51E-9587-4FB1-A239-97F98C34C17B}" sibTransId="{716C6CE3-5E5D-454E-B09F-12972BFDA721}"/>
    <dgm:cxn modelId="{0398DC3B-DADD-4BE5-BAAB-D4A07B6E5377}" srcId="{72E137C9-E664-4C9C-8173-B0FE61A9C6E8}" destId="{C82B1F0F-A8DC-47D6-8168-027F05FD6E1E}" srcOrd="1" destOrd="0" parTransId="{3E887439-3B4D-4BA0-8F60-8CB7AC4AE5BF}" sibTransId="{E6A7634A-EF10-4F88-AC83-44BBF2CA4672}"/>
    <dgm:cxn modelId="{27CB5051-A88E-4D7C-BDD4-72ED70E00E53}" srcId="{72E137C9-E664-4C9C-8173-B0FE61A9C6E8}" destId="{4DBF6865-2696-47CF-A683-FF005C964C67}" srcOrd="2" destOrd="0" parTransId="{E5687A29-9FBE-45F9-9C06-798E238B2812}" sibTransId="{1DC7713D-4EE4-467D-9BB3-6F1C6144B1A2}"/>
    <dgm:cxn modelId="{79839B80-5286-45D1-BC7A-DD6BD44C8C40}" type="presOf" srcId="{72E137C9-E664-4C9C-8173-B0FE61A9C6E8}" destId="{4082672F-83DF-4B97-BFF4-424B4510733E}" srcOrd="0" destOrd="0" presId="urn:microsoft.com/office/officeart/2005/8/layout/vList2"/>
    <dgm:cxn modelId="{412D5088-6766-41C1-BFF5-958C9C42E837}" type="presOf" srcId="{C82B1F0F-A8DC-47D6-8168-027F05FD6E1E}" destId="{90597AA5-494B-4908-9B0A-527DCD4C397E}" srcOrd="0" destOrd="0" presId="urn:microsoft.com/office/officeart/2005/8/layout/vList2"/>
    <dgm:cxn modelId="{868A7B88-9DDF-41E2-94CA-07A987350909}" type="presOf" srcId="{1578BE58-30BA-4AE4-81AB-4B0189346610}" destId="{ADD76578-8950-4F63-AE1D-BE8014B631D0}" srcOrd="0" destOrd="0" presId="urn:microsoft.com/office/officeart/2005/8/layout/vList2"/>
    <dgm:cxn modelId="{85EDC3B9-AE29-4A16-865D-CBF951BA9020}" type="presOf" srcId="{D9829CC6-93B6-4298-9870-32A3DF8B1B80}" destId="{7F07C39F-BC30-4FB1-9761-2D185D254636}" srcOrd="0" destOrd="0" presId="urn:microsoft.com/office/officeart/2005/8/layout/vList2"/>
    <dgm:cxn modelId="{E42DE1D8-363C-4B08-ABEC-B70ED5ABAA62}" type="presOf" srcId="{083D5EC0-90CB-460C-94CE-8AC362728001}" destId="{9908975F-A721-4918-9724-F33730EAEFC5}" srcOrd="0" destOrd="0" presId="urn:microsoft.com/office/officeart/2005/8/layout/vList2"/>
    <dgm:cxn modelId="{0B0566E6-331C-4CC7-BD79-FF394F308CBB}" type="presOf" srcId="{4DBF6865-2696-47CF-A683-FF005C964C67}" destId="{237C55BB-509D-45AF-8EE2-1CA626FBCBFC}" srcOrd="0" destOrd="0" presId="urn:microsoft.com/office/officeart/2005/8/layout/vList2"/>
    <dgm:cxn modelId="{C0BDCBE8-17C2-4E50-BC4E-DFDC27CDD9F1}" srcId="{72E137C9-E664-4C9C-8173-B0FE61A9C6E8}" destId="{09C5ECE4-EB91-44CF-8F8C-8D19893AB9C4}" srcOrd="0" destOrd="0" parTransId="{F54258A2-C85E-4073-8140-91081686FD1F}" sibTransId="{7A7921A8-EDCA-4FFF-BFBB-C884A26504BB}"/>
    <dgm:cxn modelId="{F4841200-3202-4CBA-81C4-0A8E1A8662E5}" type="presParOf" srcId="{4082672F-83DF-4B97-BFF4-424B4510733E}" destId="{489EE4CD-D6E0-4C59-BEAF-9B34367AE946}" srcOrd="0" destOrd="0" presId="urn:microsoft.com/office/officeart/2005/8/layout/vList2"/>
    <dgm:cxn modelId="{01F7154C-0E15-482B-B61A-3F764FC4D96E}" type="presParOf" srcId="{4082672F-83DF-4B97-BFF4-424B4510733E}" destId="{B035F350-20B6-4B20-B397-EB64BB0C48DB}" srcOrd="1" destOrd="0" presId="urn:microsoft.com/office/officeart/2005/8/layout/vList2"/>
    <dgm:cxn modelId="{A08F093C-5D7C-4291-AC14-E3A2313B62BC}" type="presParOf" srcId="{4082672F-83DF-4B97-BFF4-424B4510733E}" destId="{90597AA5-494B-4908-9B0A-527DCD4C397E}" srcOrd="2" destOrd="0" presId="urn:microsoft.com/office/officeart/2005/8/layout/vList2"/>
    <dgm:cxn modelId="{BC64A736-5CED-4B6A-ACC4-AB9D6386661E}" type="presParOf" srcId="{4082672F-83DF-4B97-BFF4-424B4510733E}" destId="{67FB4F34-DA9F-4219-9A99-9F9C7372A0FA}" srcOrd="3" destOrd="0" presId="urn:microsoft.com/office/officeart/2005/8/layout/vList2"/>
    <dgm:cxn modelId="{E02D478E-5547-4A53-A92A-A06AC0E58603}" type="presParOf" srcId="{4082672F-83DF-4B97-BFF4-424B4510733E}" destId="{237C55BB-509D-45AF-8EE2-1CA626FBCBFC}" srcOrd="4" destOrd="0" presId="urn:microsoft.com/office/officeart/2005/8/layout/vList2"/>
    <dgm:cxn modelId="{DBD23B94-7E5A-4B2F-A218-68E7E0AEC944}" type="presParOf" srcId="{4082672F-83DF-4B97-BFF4-424B4510733E}" destId="{7ACD87BE-2EEB-4548-A3D5-88A28DC53E2D}" srcOrd="5" destOrd="0" presId="urn:microsoft.com/office/officeart/2005/8/layout/vList2"/>
    <dgm:cxn modelId="{03BDC0E3-6D6F-4F17-8995-0A0B941EE650}" type="presParOf" srcId="{4082672F-83DF-4B97-BFF4-424B4510733E}" destId="{ADD76578-8950-4F63-AE1D-BE8014B631D0}" srcOrd="6" destOrd="0" presId="urn:microsoft.com/office/officeart/2005/8/layout/vList2"/>
    <dgm:cxn modelId="{D549919A-FD37-4376-8AF9-5B23207BB547}" type="presParOf" srcId="{4082672F-83DF-4B97-BFF4-424B4510733E}" destId="{A2F2DD02-3682-493A-96C6-B6C609C2060B}" srcOrd="7" destOrd="0" presId="urn:microsoft.com/office/officeart/2005/8/layout/vList2"/>
    <dgm:cxn modelId="{1C49DC4C-CCC8-42D7-9005-DDCA58511861}" type="presParOf" srcId="{4082672F-83DF-4B97-BFF4-424B4510733E}" destId="{7F07C39F-BC30-4FB1-9761-2D185D254636}" srcOrd="8" destOrd="0" presId="urn:microsoft.com/office/officeart/2005/8/layout/vList2"/>
    <dgm:cxn modelId="{B6AD2CB8-B2F7-4AFA-BCDB-9E1A54E03E77}" type="presParOf" srcId="{4082672F-83DF-4B97-BFF4-424B4510733E}" destId="{8F0F9A6A-17DF-4CD0-B008-9C1496906EA9}" srcOrd="9" destOrd="0" presId="urn:microsoft.com/office/officeart/2005/8/layout/vList2"/>
    <dgm:cxn modelId="{45CFB6C2-39BA-4F71-BF93-99509668EC7B}" type="presParOf" srcId="{4082672F-83DF-4B97-BFF4-424B4510733E}" destId="{9908975F-A721-4918-9724-F33730EAEFC5}"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A5F77C-B96B-4C41-B7AE-43125E7281C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833E134-A6DB-4F46-85D2-E5DE8F2D6A97}">
      <dgm:prSet/>
      <dgm:spPr/>
      <dgm:t>
        <a:bodyPr/>
        <a:lstStyle/>
        <a:p>
          <a:r>
            <a:rPr lang="en-US" b="1" dirty="0"/>
            <a:t>❌ Do not destroy records after they have been requested</a:t>
          </a:r>
          <a:endParaRPr lang="en-US" dirty="0"/>
        </a:p>
      </dgm:t>
    </dgm:pt>
    <dgm:pt modelId="{1AE78497-F9ED-4B70-A3B1-859E5DC6CE3B}" type="parTrans" cxnId="{6F61A223-73FB-4625-A14F-CE853C4FBC73}">
      <dgm:prSet/>
      <dgm:spPr/>
      <dgm:t>
        <a:bodyPr/>
        <a:lstStyle/>
        <a:p>
          <a:endParaRPr lang="en-US"/>
        </a:p>
      </dgm:t>
    </dgm:pt>
    <dgm:pt modelId="{2C9CA155-86C5-4FF7-8F73-F8A3916D58B9}" type="sibTrans" cxnId="{6F61A223-73FB-4625-A14F-CE853C4FBC73}">
      <dgm:prSet/>
      <dgm:spPr/>
      <dgm:t>
        <a:bodyPr/>
        <a:lstStyle/>
        <a:p>
          <a:endParaRPr lang="en-US"/>
        </a:p>
      </dgm:t>
    </dgm:pt>
    <dgm:pt modelId="{AA41E6F5-F709-47F9-BDAD-F105D765C512}">
      <dgm:prSet/>
      <dgm:spPr/>
      <dgm:t>
        <a:bodyPr/>
        <a:lstStyle/>
        <a:p>
          <a:r>
            <a:rPr lang="en-US" b="1" dirty="0"/>
            <a:t>❌ Do not maintain records longer than their retention period (unless they continue to serve a legal, historical or operational purpose)</a:t>
          </a:r>
          <a:endParaRPr lang="en-US" dirty="0"/>
        </a:p>
      </dgm:t>
    </dgm:pt>
    <dgm:pt modelId="{7E774A51-9F68-48A1-A42E-08EB3C72BA26}" type="parTrans" cxnId="{6297AB66-04CC-496B-8DDC-458785170130}">
      <dgm:prSet/>
      <dgm:spPr/>
      <dgm:t>
        <a:bodyPr/>
        <a:lstStyle/>
        <a:p>
          <a:endParaRPr lang="en-US"/>
        </a:p>
      </dgm:t>
    </dgm:pt>
    <dgm:pt modelId="{9A1DAF75-C809-4054-A189-4B9EA240D3C0}" type="sibTrans" cxnId="{6297AB66-04CC-496B-8DDC-458785170130}">
      <dgm:prSet/>
      <dgm:spPr/>
      <dgm:t>
        <a:bodyPr/>
        <a:lstStyle/>
        <a:p>
          <a:endParaRPr lang="en-US"/>
        </a:p>
      </dgm:t>
    </dgm:pt>
    <dgm:pt modelId="{4FB2383F-72F2-4DED-AE49-A6FB0F01467E}">
      <dgm:prSet/>
      <dgm:spPr/>
      <dgm:t>
        <a:bodyPr/>
        <a:lstStyle/>
        <a:p>
          <a:r>
            <a:rPr lang="en-US" b="1" dirty="0"/>
            <a:t>❌ Do not decide on your own what should be withheld</a:t>
          </a:r>
          <a:endParaRPr lang="en-US" dirty="0"/>
        </a:p>
      </dgm:t>
    </dgm:pt>
    <dgm:pt modelId="{E26CB2E5-092F-43D2-B2D9-37648E0F92CD}" type="parTrans" cxnId="{8B79DA8D-EFF6-4DEC-B53A-E07FB478946A}">
      <dgm:prSet/>
      <dgm:spPr/>
      <dgm:t>
        <a:bodyPr/>
        <a:lstStyle/>
        <a:p>
          <a:endParaRPr lang="en-US"/>
        </a:p>
      </dgm:t>
    </dgm:pt>
    <dgm:pt modelId="{63339038-DCAC-4020-9BAA-DD83F8BD66A0}" type="sibTrans" cxnId="{8B79DA8D-EFF6-4DEC-B53A-E07FB478946A}">
      <dgm:prSet/>
      <dgm:spPr/>
      <dgm:t>
        <a:bodyPr/>
        <a:lstStyle/>
        <a:p>
          <a:endParaRPr lang="en-US"/>
        </a:p>
      </dgm:t>
    </dgm:pt>
    <dgm:pt modelId="{49F98D56-552A-43D6-84FF-51370CC667AF}">
      <dgm:prSet/>
      <dgm:spPr/>
      <dgm:t>
        <a:bodyPr/>
        <a:lstStyle/>
        <a:p>
          <a:r>
            <a:rPr lang="en-US" b="1" dirty="0"/>
            <a:t>❌ Do not make disclosure decisions unless authorized</a:t>
          </a:r>
          <a:endParaRPr lang="en-US" dirty="0"/>
        </a:p>
      </dgm:t>
    </dgm:pt>
    <dgm:pt modelId="{2FEAD203-49CB-4B27-A082-F575C7E197B9}" type="parTrans" cxnId="{333F9B01-955C-4767-A521-B2161F09AEEB}">
      <dgm:prSet/>
      <dgm:spPr/>
      <dgm:t>
        <a:bodyPr/>
        <a:lstStyle/>
        <a:p>
          <a:endParaRPr lang="en-US"/>
        </a:p>
      </dgm:t>
    </dgm:pt>
    <dgm:pt modelId="{FEE18D3B-6725-44BB-BBD0-A8F7149D7E55}" type="sibTrans" cxnId="{333F9B01-955C-4767-A521-B2161F09AEEB}">
      <dgm:prSet/>
      <dgm:spPr/>
      <dgm:t>
        <a:bodyPr/>
        <a:lstStyle/>
        <a:p>
          <a:endParaRPr lang="en-US"/>
        </a:p>
      </dgm:t>
    </dgm:pt>
    <dgm:pt modelId="{26B8C0F0-3560-4F7A-9F5F-B6204739457D}">
      <dgm:prSet/>
      <dgm:spPr/>
      <dgm:t>
        <a:bodyPr/>
        <a:lstStyle/>
        <a:p>
          <a:r>
            <a:rPr lang="en-US" b="1" dirty="0"/>
            <a:t>Key takeaway: </a:t>
          </a:r>
          <a:r>
            <a:rPr lang="en-US" dirty="0"/>
            <a:t>Every employee helps ensure FOIL compliance by preserving records, assisting with searches, and supporting timely and lawful responses to public records requests.</a:t>
          </a:r>
        </a:p>
      </dgm:t>
      <dgm:extLst>
        <a:ext uri="{E40237B7-FDA0-4F09-8148-C483321AD2D9}">
          <dgm14:cNvPr xmlns:dgm14="http://schemas.microsoft.com/office/drawing/2010/diagram" id="0" name="" descr="❌ Do not destroy records after they have been requested. ❌ Do not maintain records longer than their retention period (unless they continue to serve a legal, historical or operational purpose). ❌ Do not decide on your own what should be withheld. ❌ Do not make disclosure decisions unless authorized. Key takeaway: Every employee helps ensure FOIL compliance by preserving records, assisting with searches, and supporting timely and lawful responses to public records requests.&#10;&#10;&#10;&#10;&#10;"/>
        </a:ext>
      </dgm:extLst>
    </dgm:pt>
    <dgm:pt modelId="{BB8F2286-6708-4E10-8AF2-DC02CB53DDA0}" type="parTrans" cxnId="{5AE5D809-C864-4626-B0FC-17CB63103918}">
      <dgm:prSet/>
      <dgm:spPr/>
      <dgm:t>
        <a:bodyPr/>
        <a:lstStyle/>
        <a:p>
          <a:endParaRPr lang="en-US"/>
        </a:p>
      </dgm:t>
    </dgm:pt>
    <dgm:pt modelId="{A412EACF-133A-4428-B80C-602A45278CC3}" type="sibTrans" cxnId="{5AE5D809-C864-4626-B0FC-17CB63103918}">
      <dgm:prSet/>
      <dgm:spPr/>
      <dgm:t>
        <a:bodyPr/>
        <a:lstStyle/>
        <a:p>
          <a:endParaRPr lang="en-US"/>
        </a:p>
      </dgm:t>
    </dgm:pt>
    <dgm:pt modelId="{A41CDBF5-5E81-4DFF-ABAC-12BE3DD26BE4}" type="pres">
      <dgm:prSet presAssocID="{18A5F77C-B96B-4C41-B7AE-43125E7281C8}" presName="vert0" presStyleCnt="0">
        <dgm:presLayoutVars>
          <dgm:dir/>
          <dgm:animOne val="branch"/>
          <dgm:animLvl val="lvl"/>
        </dgm:presLayoutVars>
      </dgm:prSet>
      <dgm:spPr/>
    </dgm:pt>
    <dgm:pt modelId="{A0CCBD31-4328-418E-83C9-3E04B499FF36}" type="pres">
      <dgm:prSet presAssocID="{9833E134-A6DB-4F46-85D2-E5DE8F2D6A97}" presName="thickLine" presStyleLbl="alignNode1" presStyleIdx="0" presStyleCnt="5"/>
      <dgm:spPr/>
    </dgm:pt>
    <dgm:pt modelId="{2D229D3B-F28A-48E1-A78A-9F033575075D}" type="pres">
      <dgm:prSet presAssocID="{9833E134-A6DB-4F46-85D2-E5DE8F2D6A97}" presName="horz1" presStyleCnt="0"/>
      <dgm:spPr/>
    </dgm:pt>
    <dgm:pt modelId="{B8C0A699-C213-4DB3-9F77-A4DEC830217D}" type="pres">
      <dgm:prSet presAssocID="{9833E134-A6DB-4F46-85D2-E5DE8F2D6A97}" presName="tx1" presStyleLbl="revTx" presStyleIdx="0" presStyleCnt="5"/>
      <dgm:spPr/>
    </dgm:pt>
    <dgm:pt modelId="{D2BB7113-C21A-4389-8CFF-4691C85BB389}" type="pres">
      <dgm:prSet presAssocID="{9833E134-A6DB-4F46-85D2-E5DE8F2D6A97}" presName="vert1" presStyleCnt="0"/>
      <dgm:spPr/>
    </dgm:pt>
    <dgm:pt modelId="{8B281297-D48C-462A-BFF5-82F8CE90D595}" type="pres">
      <dgm:prSet presAssocID="{AA41E6F5-F709-47F9-BDAD-F105D765C512}" presName="thickLine" presStyleLbl="alignNode1" presStyleIdx="1" presStyleCnt="5"/>
      <dgm:spPr/>
    </dgm:pt>
    <dgm:pt modelId="{C0B77376-8393-4162-8CF4-59534CD5B6F1}" type="pres">
      <dgm:prSet presAssocID="{AA41E6F5-F709-47F9-BDAD-F105D765C512}" presName="horz1" presStyleCnt="0"/>
      <dgm:spPr/>
    </dgm:pt>
    <dgm:pt modelId="{D9BA23C0-8FF9-4252-B4C1-1EA85F77A169}" type="pres">
      <dgm:prSet presAssocID="{AA41E6F5-F709-47F9-BDAD-F105D765C512}" presName="tx1" presStyleLbl="revTx" presStyleIdx="1" presStyleCnt="5"/>
      <dgm:spPr/>
    </dgm:pt>
    <dgm:pt modelId="{F7CADF9A-5A47-4B6A-B760-B3410366F9B4}" type="pres">
      <dgm:prSet presAssocID="{AA41E6F5-F709-47F9-BDAD-F105D765C512}" presName="vert1" presStyleCnt="0"/>
      <dgm:spPr/>
    </dgm:pt>
    <dgm:pt modelId="{00B4863F-8A6D-4561-8449-6005CA7BBC4D}" type="pres">
      <dgm:prSet presAssocID="{4FB2383F-72F2-4DED-AE49-A6FB0F01467E}" presName="thickLine" presStyleLbl="alignNode1" presStyleIdx="2" presStyleCnt="5"/>
      <dgm:spPr/>
    </dgm:pt>
    <dgm:pt modelId="{64E44E16-9D26-40E0-AA8C-A5B86CE0C522}" type="pres">
      <dgm:prSet presAssocID="{4FB2383F-72F2-4DED-AE49-A6FB0F01467E}" presName="horz1" presStyleCnt="0"/>
      <dgm:spPr/>
    </dgm:pt>
    <dgm:pt modelId="{ED129676-9D5C-4819-868B-AE58B53D8430}" type="pres">
      <dgm:prSet presAssocID="{4FB2383F-72F2-4DED-AE49-A6FB0F01467E}" presName="tx1" presStyleLbl="revTx" presStyleIdx="2" presStyleCnt="5"/>
      <dgm:spPr/>
    </dgm:pt>
    <dgm:pt modelId="{959BC413-66F4-424B-91CC-BFEDCF672B84}" type="pres">
      <dgm:prSet presAssocID="{4FB2383F-72F2-4DED-AE49-A6FB0F01467E}" presName="vert1" presStyleCnt="0"/>
      <dgm:spPr/>
    </dgm:pt>
    <dgm:pt modelId="{26DF4906-8996-4923-BE8B-ADCD2A11A937}" type="pres">
      <dgm:prSet presAssocID="{49F98D56-552A-43D6-84FF-51370CC667AF}" presName="thickLine" presStyleLbl="alignNode1" presStyleIdx="3" presStyleCnt="5"/>
      <dgm:spPr/>
    </dgm:pt>
    <dgm:pt modelId="{89BFBE31-9958-4736-9C08-C2F8BB455B8B}" type="pres">
      <dgm:prSet presAssocID="{49F98D56-552A-43D6-84FF-51370CC667AF}" presName="horz1" presStyleCnt="0"/>
      <dgm:spPr/>
    </dgm:pt>
    <dgm:pt modelId="{AA072DF7-1B36-45DF-895D-3F9CC0F521EF}" type="pres">
      <dgm:prSet presAssocID="{49F98D56-552A-43D6-84FF-51370CC667AF}" presName="tx1" presStyleLbl="revTx" presStyleIdx="3" presStyleCnt="5"/>
      <dgm:spPr/>
    </dgm:pt>
    <dgm:pt modelId="{FB824B7C-9E26-44C2-9CE8-0C389325E66A}" type="pres">
      <dgm:prSet presAssocID="{49F98D56-552A-43D6-84FF-51370CC667AF}" presName="vert1" presStyleCnt="0"/>
      <dgm:spPr/>
    </dgm:pt>
    <dgm:pt modelId="{268F9A12-2291-4A92-9B3B-DE10E6CBFC2D}" type="pres">
      <dgm:prSet presAssocID="{26B8C0F0-3560-4F7A-9F5F-B6204739457D}" presName="thickLine" presStyleLbl="alignNode1" presStyleIdx="4" presStyleCnt="5"/>
      <dgm:spPr/>
    </dgm:pt>
    <dgm:pt modelId="{368B4972-1FEF-4ABE-938F-E16F277B81C9}" type="pres">
      <dgm:prSet presAssocID="{26B8C0F0-3560-4F7A-9F5F-B6204739457D}" presName="horz1" presStyleCnt="0"/>
      <dgm:spPr/>
    </dgm:pt>
    <dgm:pt modelId="{47FF016D-970A-413B-A4D0-65FBD041FAA4}" type="pres">
      <dgm:prSet presAssocID="{26B8C0F0-3560-4F7A-9F5F-B6204739457D}" presName="tx1" presStyleLbl="revTx" presStyleIdx="4" presStyleCnt="5"/>
      <dgm:spPr/>
    </dgm:pt>
    <dgm:pt modelId="{C5194CD7-391A-496C-930E-BAB26EA93162}" type="pres">
      <dgm:prSet presAssocID="{26B8C0F0-3560-4F7A-9F5F-B6204739457D}" presName="vert1" presStyleCnt="0"/>
      <dgm:spPr/>
    </dgm:pt>
  </dgm:ptLst>
  <dgm:cxnLst>
    <dgm:cxn modelId="{333F9B01-955C-4767-A521-B2161F09AEEB}" srcId="{18A5F77C-B96B-4C41-B7AE-43125E7281C8}" destId="{49F98D56-552A-43D6-84FF-51370CC667AF}" srcOrd="3" destOrd="0" parTransId="{2FEAD203-49CB-4B27-A082-F575C7E197B9}" sibTransId="{FEE18D3B-6725-44BB-BBD0-A8F7149D7E55}"/>
    <dgm:cxn modelId="{132C3D03-F064-4E5F-B442-34F1A6D93912}" type="presOf" srcId="{26B8C0F0-3560-4F7A-9F5F-B6204739457D}" destId="{47FF016D-970A-413B-A4D0-65FBD041FAA4}" srcOrd="0" destOrd="0" presId="urn:microsoft.com/office/officeart/2008/layout/LinedList"/>
    <dgm:cxn modelId="{5AE5D809-C864-4626-B0FC-17CB63103918}" srcId="{18A5F77C-B96B-4C41-B7AE-43125E7281C8}" destId="{26B8C0F0-3560-4F7A-9F5F-B6204739457D}" srcOrd="4" destOrd="0" parTransId="{BB8F2286-6708-4E10-8AF2-DC02CB53DDA0}" sibTransId="{A412EACF-133A-4428-B80C-602A45278CC3}"/>
    <dgm:cxn modelId="{6F61A223-73FB-4625-A14F-CE853C4FBC73}" srcId="{18A5F77C-B96B-4C41-B7AE-43125E7281C8}" destId="{9833E134-A6DB-4F46-85D2-E5DE8F2D6A97}" srcOrd="0" destOrd="0" parTransId="{1AE78497-F9ED-4B70-A3B1-859E5DC6CE3B}" sibTransId="{2C9CA155-86C5-4FF7-8F73-F8A3916D58B9}"/>
    <dgm:cxn modelId="{BAB00C34-F91E-48E1-9C67-E7CF4832EF9A}" type="presOf" srcId="{AA41E6F5-F709-47F9-BDAD-F105D765C512}" destId="{D9BA23C0-8FF9-4252-B4C1-1EA85F77A169}" srcOrd="0" destOrd="0" presId="urn:microsoft.com/office/officeart/2008/layout/LinedList"/>
    <dgm:cxn modelId="{6297AB66-04CC-496B-8DDC-458785170130}" srcId="{18A5F77C-B96B-4C41-B7AE-43125E7281C8}" destId="{AA41E6F5-F709-47F9-BDAD-F105D765C512}" srcOrd="1" destOrd="0" parTransId="{7E774A51-9F68-48A1-A42E-08EB3C72BA26}" sibTransId="{9A1DAF75-C809-4054-A189-4B9EA240D3C0}"/>
    <dgm:cxn modelId="{A7F0DF85-E887-429F-8E59-339645DE0F2C}" type="presOf" srcId="{9833E134-A6DB-4F46-85D2-E5DE8F2D6A97}" destId="{B8C0A699-C213-4DB3-9F77-A4DEC830217D}" srcOrd="0" destOrd="0" presId="urn:microsoft.com/office/officeart/2008/layout/LinedList"/>
    <dgm:cxn modelId="{8B79DA8D-EFF6-4DEC-B53A-E07FB478946A}" srcId="{18A5F77C-B96B-4C41-B7AE-43125E7281C8}" destId="{4FB2383F-72F2-4DED-AE49-A6FB0F01467E}" srcOrd="2" destOrd="0" parTransId="{E26CB2E5-092F-43D2-B2D9-37648E0F92CD}" sibTransId="{63339038-DCAC-4020-9BAA-DD83F8BD66A0}"/>
    <dgm:cxn modelId="{8E244AAF-D1DA-4CF7-9D1B-A780BDF76E56}" type="presOf" srcId="{49F98D56-552A-43D6-84FF-51370CC667AF}" destId="{AA072DF7-1B36-45DF-895D-3F9CC0F521EF}" srcOrd="0" destOrd="0" presId="urn:microsoft.com/office/officeart/2008/layout/LinedList"/>
    <dgm:cxn modelId="{CC90CFE7-B4A5-4D27-BD5C-5F3342306929}" type="presOf" srcId="{4FB2383F-72F2-4DED-AE49-A6FB0F01467E}" destId="{ED129676-9D5C-4819-868B-AE58B53D8430}" srcOrd="0" destOrd="0" presId="urn:microsoft.com/office/officeart/2008/layout/LinedList"/>
    <dgm:cxn modelId="{8B8667F5-09FE-4440-AAC7-119E667507E3}" type="presOf" srcId="{18A5F77C-B96B-4C41-B7AE-43125E7281C8}" destId="{A41CDBF5-5E81-4DFF-ABAC-12BE3DD26BE4}" srcOrd="0" destOrd="0" presId="urn:microsoft.com/office/officeart/2008/layout/LinedList"/>
    <dgm:cxn modelId="{FC2A9A94-6C3C-4BD8-9161-C3B111208828}" type="presParOf" srcId="{A41CDBF5-5E81-4DFF-ABAC-12BE3DD26BE4}" destId="{A0CCBD31-4328-418E-83C9-3E04B499FF36}" srcOrd="0" destOrd="0" presId="urn:microsoft.com/office/officeart/2008/layout/LinedList"/>
    <dgm:cxn modelId="{986270C8-D203-4B62-A900-FE56D1378646}" type="presParOf" srcId="{A41CDBF5-5E81-4DFF-ABAC-12BE3DD26BE4}" destId="{2D229D3B-F28A-48E1-A78A-9F033575075D}" srcOrd="1" destOrd="0" presId="urn:microsoft.com/office/officeart/2008/layout/LinedList"/>
    <dgm:cxn modelId="{A633ED43-24A7-4042-95C4-FE3ADD573E77}" type="presParOf" srcId="{2D229D3B-F28A-48E1-A78A-9F033575075D}" destId="{B8C0A699-C213-4DB3-9F77-A4DEC830217D}" srcOrd="0" destOrd="0" presId="urn:microsoft.com/office/officeart/2008/layout/LinedList"/>
    <dgm:cxn modelId="{2EDB86EA-D02A-44C3-B5B5-1C9F299D89C9}" type="presParOf" srcId="{2D229D3B-F28A-48E1-A78A-9F033575075D}" destId="{D2BB7113-C21A-4389-8CFF-4691C85BB389}" srcOrd="1" destOrd="0" presId="urn:microsoft.com/office/officeart/2008/layout/LinedList"/>
    <dgm:cxn modelId="{C55BCAC1-6794-4ECC-86DC-992825E913A1}" type="presParOf" srcId="{A41CDBF5-5E81-4DFF-ABAC-12BE3DD26BE4}" destId="{8B281297-D48C-462A-BFF5-82F8CE90D595}" srcOrd="2" destOrd="0" presId="urn:microsoft.com/office/officeart/2008/layout/LinedList"/>
    <dgm:cxn modelId="{1F181052-F8DD-4BD4-B3FC-78E8111876B0}" type="presParOf" srcId="{A41CDBF5-5E81-4DFF-ABAC-12BE3DD26BE4}" destId="{C0B77376-8393-4162-8CF4-59534CD5B6F1}" srcOrd="3" destOrd="0" presId="urn:microsoft.com/office/officeart/2008/layout/LinedList"/>
    <dgm:cxn modelId="{E882259C-4EC0-4CC7-A07B-397A6FDFE119}" type="presParOf" srcId="{C0B77376-8393-4162-8CF4-59534CD5B6F1}" destId="{D9BA23C0-8FF9-4252-B4C1-1EA85F77A169}" srcOrd="0" destOrd="0" presId="urn:microsoft.com/office/officeart/2008/layout/LinedList"/>
    <dgm:cxn modelId="{DBE741ED-269A-47AD-AA1E-E1DA6716E8F5}" type="presParOf" srcId="{C0B77376-8393-4162-8CF4-59534CD5B6F1}" destId="{F7CADF9A-5A47-4B6A-B760-B3410366F9B4}" srcOrd="1" destOrd="0" presId="urn:microsoft.com/office/officeart/2008/layout/LinedList"/>
    <dgm:cxn modelId="{748928B7-7F78-484B-8E74-F152214AA82C}" type="presParOf" srcId="{A41CDBF5-5E81-4DFF-ABAC-12BE3DD26BE4}" destId="{00B4863F-8A6D-4561-8449-6005CA7BBC4D}" srcOrd="4" destOrd="0" presId="urn:microsoft.com/office/officeart/2008/layout/LinedList"/>
    <dgm:cxn modelId="{3AE732CF-7134-4913-815F-7EFB316C3C83}" type="presParOf" srcId="{A41CDBF5-5E81-4DFF-ABAC-12BE3DD26BE4}" destId="{64E44E16-9D26-40E0-AA8C-A5B86CE0C522}" srcOrd="5" destOrd="0" presId="urn:microsoft.com/office/officeart/2008/layout/LinedList"/>
    <dgm:cxn modelId="{D847D454-84C8-43D9-A17C-B433C2016BA9}" type="presParOf" srcId="{64E44E16-9D26-40E0-AA8C-A5B86CE0C522}" destId="{ED129676-9D5C-4819-868B-AE58B53D8430}" srcOrd="0" destOrd="0" presId="urn:microsoft.com/office/officeart/2008/layout/LinedList"/>
    <dgm:cxn modelId="{443C206D-0F97-4E4D-8431-D53DF8B46AF9}" type="presParOf" srcId="{64E44E16-9D26-40E0-AA8C-A5B86CE0C522}" destId="{959BC413-66F4-424B-91CC-BFEDCF672B84}" srcOrd="1" destOrd="0" presId="urn:microsoft.com/office/officeart/2008/layout/LinedList"/>
    <dgm:cxn modelId="{8619FE6C-2EE1-4B78-83A1-B03CFC2152D5}" type="presParOf" srcId="{A41CDBF5-5E81-4DFF-ABAC-12BE3DD26BE4}" destId="{26DF4906-8996-4923-BE8B-ADCD2A11A937}" srcOrd="6" destOrd="0" presId="urn:microsoft.com/office/officeart/2008/layout/LinedList"/>
    <dgm:cxn modelId="{28442CE1-A6D0-43C1-887A-E38D8AC698AF}" type="presParOf" srcId="{A41CDBF5-5E81-4DFF-ABAC-12BE3DD26BE4}" destId="{89BFBE31-9958-4736-9C08-C2F8BB455B8B}" srcOrd="7" destOrd="0" presId="urn:microsoft.com/office/officeart/2008/layout/LinedList"/>
    <dgm:cxn modelId="{2CE84D4E-54BC-4C55-98FD-8A3F90EFB635}" type="presParOf" srcId="{89BFBE31-9958-4736-9C08-C2F8BB455B8B}" destId="{AA072DF7-1B36-45DF-895D-3F9CC0F521EF}" srcOrd="0" destOrd="0" presId="urn:microsoft.com/office/officeart/2008/layout/LinedList"/>
    <dgm:cxn modelId="{4A9D52AE-6FDF-4986-8FA7-AD2D15179CAE}" type="presParOf" srcId="{89BFBE31-9958-4736-9C08-C2F8BB455B8B}" destId="{FB824B7C-9E26-44C2-9CE8-0C389325E66A}" srcOrd="1" destOrd="0" presId="urn:microsoft.com/office/officeart/2008/layout/LinedList"/>
    <dgm:cxn modelId="{C0E20C24-0EC2-40C1-8C38-65D543CD1DE6}" type="presParOf" srcId="{A41CDBF5-5E81-4DFF-ABAC-12BE3DD26BE4}" destId="{268F9A12-2291-4A92-9B3B-DE10E6CBFC2D}" srcOrd="8" destOrd="0" presId="urn:microsoft.com/office/officeart/2008/layout/LinedList"/>
    <dgm:cxn modelId="{7997B5B9-A619-47F4-86B8-4028408FB670}" type="presParOf" srcId="{A41CDBF5-5E81-4DFF-ABAC-12BE3DD26BE4}" destId="{368B4972-1FEF-4ABE-938F-E16F277B81C9}" srcOrd="9" destOrd="0" presId="urn:microsoft.com/office/officeart/2008/layout/LinedList"/>
    <dgm:cxn modelId="{670CCCA7-D859-4FFD-B52A-4FCD602D9467}" type="presParOf" srcId="{368B4972-1FEF-4ABE-938F-E16F277B81C9}" destId="{47FF016D-970A-413B-A4D0-65FBD041FAA4}" srcOrd="0" destOrd="0" presId="urn:microsoft.com/office/officeart/2008/layout/LinedList"/>
    <dgm:cxn modelId="{870CC953-35A4-42AB-8B85-2F5F08FA1CAA}" type="presParOf" srcId="{368B4972-1FEF-4ABE-938F-E16F277B81C9}" destId="{C5194CD7-391A-496C-930E-BAB26EA9316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E4C433-5CDA-4F07-A8CD-7C5C300B74AF}">
      <dsp:nvSpPr>
        <dsp:cNvPr id="0" name=""/>
        <dsp:cNvSpPr/>
      </dsp:nvSpPr>
      <dsp:spPr>
        <a:xfrm>
          <a:off x="663140" y="3069778"/>
          <a:ext cx="2247786" cy="5946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a:t>1974</a:t>
          </a:r>
        </a:p>
      </dsp:txBody>
      <dsp:txXfrm>
        <a:off x="663140" y="3069778"/>
        <a:ext cx="2247786" cy="594630"/>
      </dsp:txXfrm>
    </dsp:sp>
    <dsp:sp modelId="{41BBDF4D-5F63-4CF9-A697-54E60BC68161}">
      <dsp:nvSpPr>
        <dsp:cNvPr id="0" name=""/>
        <dsp:cNvSpPr/>
      </dsp:nvSpPr>
      <dsp:spPr>
        <a:xfrm>
          <a:off x="0" y="2569188"/>
          <a:ext cx="6797675" cy="214099"/>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9657BD-61B5-465E-B078-8289FFFC67D6}">
      <dsp:nvSpPr>
        <dsp:cNvPr id="0" name=""/>
        <dsp:cNvSpPr/>
      </dsp:nvSpPr>
      <dsp:spPr>
        <a:xfrm>
          <a:off x="13870" y="-163907"/>
          <a:ext cx="3546326" cy="2406062"/>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t>The original law was enacted in 1974 and was limited in scope – access to 9 categories of records.</a:t>
          </a:r>
        </a:p>
      </dsp:txBody>
      <dsp:txXfrm>
        <a:off x="13870" y="-163907"/>
        <a:ext cx="3546326" cy="2406062"/>
      </dsp:txXfrm>
    </dsp:sp>
    <dsp:sp modelId="{9F7D05E8-A487-4992-844D-8DB5503460D8}">
      <dsp:nvSpPr>
        <dsp:cNvPr id="0" name=""/>
        <dsp:cNvSpPr/>
      </dsp:nvSpPr>
      <dsp:spPr>
        <a:xfrm>
          <a:off x="1787033" y="1854766"/>
          <a:ext cx="0" cy="894576"/>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48AC82D8-5E35-4B37-B1AB-DD5EF3EEA220}">
      <dsp:nvSpPr>
        <dsp:cNvPr id="0" name=""/>
        <dsp:cNvSpPr/>
      </dsp:nvSpPr>
      <dsp:spPr>
        <a:xfrm>
          <a:off x="4048107" y="2172164"/>
          <a:ext cx="2247786" cy="287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a:t>1978</a:t>
          </a:r>
        </a:p>
      </dsp:txBody>
      <dsp:txXfrm>
        <a:off x="4048107" y="2172164"/>
        <a:ext cx="2247786" cy="287671"/>
      </dsp:txXfrm>
    </dsp:sp>
    <dsp:sp modelId="{77B8660E-E5C5-49E7-A252-524125423B8A}">
      <dsp:nvSpPr>
        <dsp:cNvPr id="0" name=""/>
        <dsp:cNvSpPr/>
      </dsp:nvSpPr>
      <dsp:spPr>
        <a:xfrm>
          <a:off x="3560197" y="3719522"/>
          <a:ext cx="3223607" cy="1334154"/>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l" defTabSz="889000">
            <a:lnSpc>
              <a:spcPct val="90000"/>
            </a:lnSpc>
            <a:spcBef>
              <a:spcPct val="0"/>
            </a:spcBef>
            <a:spcAft>
              <a:spcPct val="35000"/>
            </a:spcAft>
            <a:buNone/>
          </a:pPr>
          <a:r>
            <a:rPr lang="en-US" sz="2000" kern="1200" dirty="0"/>
            <a:t>Repealed and replaced with the current law in 1978 under the presumption of access</a:t>
          </a:r>
        </a:p>
      </dsp:txBody>
      <dsp:txXfrm>
        <a:off x="3560197" y="3719522"/>
        <a:ext cx="3223607" cy="1334154"/>
      </dsp:txXfrm>
    </dsp:sp>
    <dsp:sp modelId="{74D02865-070F-4A59-A80D-4CEA72AA80E4}">
      <dsp:nvSpPr>
        <dsp:cNvPr id="0" name=""/>
        <dsp:cNvSpPr/>
      </dsp:nvSpPr>
      <dsp:spPr>
        <a:xfrm>
          <a:off x="5172000" y="3082085"/>
          <a:ext cx="0" cy="432780"/>
        </a:xfrm>
        <a:prstGeom prst="line">
          <a:avLst/>
        </a:prstGeom>
        <a:solidFill>
          <a:schemeClr val="accent3">
            <a:hueOff val="0"/>
            <a:satOff val="0"/>
            <a:lumOff val="0"/>
            <a:alphaOff val="0"/>
          </a:schemeClr>
        </a:solidFill>
        <a:ln w="6350" cap="flat" cmpd="sng" algn="ctr">
          <a:solidFill>
            <a:schemeClr val="accent3">
              <a:hueOff val="0"/>
              <a:satOff val="0"/>
              <a:lumOff val="0"/>
              <a:alphaOff val="0"/>
            </a:schemeClr>
          </a:solidFill>
          <a:prstDash val="dash"/>
        </a:ln>
        <a:effectLst/>
      </dsp:spPr>
      <dsp:style>
        <a:lnRef idx="2">
          <a:scrgbClr r="0" g="0" b="0"/>
        </a:lnRef>
        <a:fillRef idx="1">
          <a:scrgbClr r="0" g="0" b="0"/>
        </a:fillRef>
        <a:effectRef idx="0">
          <a:scrgbClr r="0" g="0" b="0"/>
        </a:effectRef>
        <a:fontRef idx="minor">
          <a:schemeClr val="lt1"/>
        </a:fontRef>
      </dsp:style>
    </dsp:sp>
    <dsp:sp modelId="{FB63661C-E42D-48AA-A65F-9D2F14BE746A}">
      <dsp:nvSpPr>
        <dsp:cNvPr id="0" name=""/>
        <dsp:cNvSpPr/>
      </dsp:nvSpPr>
      <dsp:spPr>
        <a:xfrm>
          <a:off x="1720127" y="2805959"/>
          <a:ext cx="133811" cy="131555"/>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943B08AF-CB3A-4F9F-A359-FBE1ED6D88F1}">
      <dsp:nvSpPr>
        <dsp:cNvPr id="0" name=""/>
        <dsp:cNvSpPr/>
      </dsp:nvSpPr>
      <dsp:spPr>
        <a:xfrm>
          <a:off x="5105094" y="2943213"/>
          <a:ext cx="133811" cy="63644"/>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5C9D0-DDF9-4D88-915A-272F5B960413}">
      <dsp:nvSpPr>
        <dsp:cNvPr id="0" name=""/>
        <dsp:cNvSpPr/>
      </dsp:nvSpPr>
      <dsp:spPr>
        <a:xfrm>
          <a:off x="0" y="0"/>
          <a:ext cx="10058399" cy="374400"/>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a:off x="0" y="0"/>
        <a:ext cx="10058399" cy="374400"/>
      </dsp:txXfrm>
    </dsp:sp>
    <dsp:sp modelId="{9BCBCFF4-2D61-4AA1-83A1-06B7E00BC86A}">
      <dsp:nvSpPr>
        <dsp:cNvPr id="0" name=""/>
        <dsp:cNvSpPr/>
      </dsp:nvSpPr>
      <dsp:spPr>
        <a:xfrm>
          <a:off x="0" y="403216"/>
          <a:ext cx="10058399" cy="349713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1" kern="1200" dirty="0"/>
            <a:t>This exemption is intended to protect the deliberative process</a:t>
          </a:r>
          <a:br>
            <a:rPr lang="en-US" sz="2000" kern="1200" dirty="0"/>
          </a:br>
          <a:endParaRPr lang="en-US" sz="2000" kern="1200" dirty="0"/>
        </a:p>
        <a:p>
          <a:pPr marL="228600" lvl="1" indent="-228600" algn="l" defTabSz="889000">
            <a:lnSpc>
              <a:spcPct val="90000"/>
            </a:lnSpc>
            <a:spcBef>
              <a:spcPct val="0"/>
            </a:spcBef>
            <a:spcAft>
              <a:spcPct val="15000"/>
            </a:spcAft>
            <a:buChar char="•"/>
          </a:pPr>
          <a:r>
            <a:rPr lang="en-US" sz="2000" b="1" kern="1200" dirty="0"/>
            <a:t>Agencies are required to disclose:</a:t>
          </a:r>
        </a:p>
        <a:p>
          <a:pPr marL="457200" lvl="2" indent="-228600" algn="l" defTabSz="889000">
            <a:lnSpc>
              <a:spcPct val="90000"/>
            </a:lnSpc>
            <a:spcBef>
              <a:spcPct val="0"/>
            </a:spcBef>
            <a:spcAft>
              <a:spcPct val="15000"/>
            </a:spcAft>
            <a:buFont typeface="Courier New" panose="02070309020205020404" pitchFamily="49" charset="0"/>
            <a:buChar char="o"/>
          </a:pPr>
          <a:r>
            <a:rPr lang="en-US" sz="2000" kern="1200" dirty="0"/>
            <a:t>Statistical tabulations or factual information</a:t>
          </a:r>
        </a:p>
        <a:p>
          <a:pPr marL="457200" lvl="2" indent="-228600" algn="l" defTabSz="889000">
            <a:lnSpc>
              <a:spcPct val="90000"/>
            </a:lnSpc>
            <a:spcBef>
              <a:spcPct val="0"/>
            </a:spcBef>
            <a:spcAft>
              <a:spcPct val="15000"/>
            </a:spcAft>
            <a:buFont typeface="Courier New" panose="02070309020205020404" pitchFamily="49" charset="0"/>
            <a:buChar char="o"/>
          </a:pPr>
          <a:r>
            <a:rPr lang="en-US" sz="2000" kern="1200" dirty="0"/>
            <a:t>Instructions to staff that affect the public</a:t>
          </a:r>
        </a:p>
        <a:p>
          <a:pPr marL="457200" lvl="2" indent="-228600" algn="l" defTabSz="889000">
            <a:lnSpc>
              <a:spcPct val="90000"/>
            </a:lnSpc>
            <a:spcBef>
              <a:spcPct val="0"/>
            </a:spcBef>
            <a:spcAft>
              <a:spcPct val="15000"/>
            </a:spcAft>
            <a:buFont typeface="Courier New" panose="02070309020205020404" pitchFamily="49" charset="0"/>
            <a:buChar char="o"/>
          </a:pPr>
          <a:r>
            <a:rPr lang="en-US" sz="2000" kern="1200" dirty="0"/>
            <a:t>Final agency policy or determinations</a:t>
          </a:r>
        </a:p>
        <a:p>
          <a:pPr marL="457200" lvl="2" indent="-228600" algn="l" defTabSz="889000">
            <a:lnSpc>
              <a:spcPct val="90000"/>
            </a:lnSpc>
            <a:spcBef>
              <a:spcPct val="0"/>
            </a:spcBef>
            <a:spcAft>
              <a:spcPct val="15000"/>
            </a:spcAft>
            <a:buFont typeface="Courier New" panose="02070309020205020404" pitchFamily="49" charset="0"/>
            <a:buChar char="o"/>
          </a:pPr>
          <a:r>
            <a:rPr lang="en-US" sz="2000" kern="1200" dirty="0"/>
            <a:t>External audits</a:t>
          </a:r>
        </a:p>
        <a:p>
          <a:pPr marL="228600" lvl="1" indent="-228600" algn="l" defTabSz="889000">
            <a:lnSpc>
              <a:spcPct val="90000"/>
            </a:lnSpc>
            <a:spcBef>
              <a:spcPct val="0"/>
            </a:spcBef>
            <a:spcAft>
              <a:spcPct val="15000"/>
            </a:spcAft>
            <a:buFont typeface="Courier New" panose="02070309020205020404" pitchFamily="49" charset="0"/>
            <a:buNone/>
          </a:pPr>
          <a:endParaRPr lang="en-US" sz="2000" kern="1200" dirty="0"/>
        </a:p>
        <a:p>
          <a:pPr marL="228600" lvl="1" indent="-228600" algn="l" defTabSz="889000">
            <a:lnSpc>
              <a:spcPct val="90000"/>
            </a:lnSpc>
            <a:spcBef>
              <a:spcPct val="0"/>
            </a:spcBef>
            <a:spcAft>
              <a:spcPct val="15000"/>
            </a:spcAft>
            <a:buFont typeface="Courier New" panose="02070309020205020404" pitchFamily="49" charset="0"/>
            <a:buNone/>
          </a:pPr>
          <a:r>
            <a:rPr lang="en-US" sz="2000" b="1" kern="1200" dirty="0"/>
            <a:t>*</a:t>
          </a:r>
          <a:r>
            <a:rPr lang="en-US" sz="2400" b="1" u="sng" kern="1200" dirty="0"/>
            <a:t>BUT</a:t>
          </a:r>
          <a:r>
            <a:rPr lang="en-US" sz="2000" b="1" kern="1200" dirty="0"/>
            <a:t> </a:t>
          </a:r>
          <a:r>
            <a:rPr lang="en-US" sz="2000" b="0" kern="1200" dirty="0"/>
            <a:t>the Records Access Officer is still obligated to review </a:t>
          </a:r>
          <a:r>
            <a:rPr lang="en-US" sz="2000" b="0" i="1" u="sng" kern="1200" dirty="0"/>
            <a:t>all potentially responsive records </a:t>
          </a:r>
          <a:r>
            <a:rPr lang="en-US" sz="2000" b="0" kern="1200" dirty="0"/>
            <a:t>to determine what is and is not releasable. </a:t>
          </a:r>
          <a:r>
            <a:rPr lang="en-US" sz="2400" b="1" kern="1200" dirty="0"/>
            <a:t>BE GOOD RECORD CUSTODIANS! </a:t>
          </a:r>
        </a:p>
      </dsp:txBody>
      <dsp:txXfrm>
        <a:off x="0" y="403216"/>
        <a:ext cx="10058399" cy="3497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EE4CD-D6E0-4C59-BEAF-9B34367AE946}">
      <dsp:nvSpPr>
        <dsp:cNvPr id="0" name=""/>
        <dsp:cNvSpPr/>
      </dsp:nvSpPr>
      <dsp:spPr>
        <a:xfrm>
          <a:off x="0" y="22808"/>
          <a:ext cx="10638063" cy="54054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 </a:t>
          </a:r>
          <a:r>
            <a:rPr lang="en-US" sz="2100" b="1" u="sng" kern="1200" dirty="0"/>
            <a:t>Preserve records </a:t>
          </a:r>
          <a:r>
            <a:rPr lang="en-US" sz="2100" kern="1200" dirty="0"/>
            <a:t>and follow records retention requirements. </a:t>
          </a:r>
        </a:p>
      </dsp:txBody>
      <dsp:txXfrm>
        <a:off x="26387" y="49195"/>
        <a:ext cx="10585289" cy="487766"/>
      </dsp:txXfrm>
    </dsp:sp>
    <dsp:sp modelId="{90597AA5-494B-4908-9B0A-527DCD4C397E}">
      <dsp:nvSpPr>
        <dsp:cNvPr id="0" name=""/>
        <dsp:cNvSpPr/>
      </dsp:nvSpPr>
      <dsp:spPr>
        <a:xfrm>
          <a:off x="0" y="623828"/>
          <a:ext cx="10638063" cy="54054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 </a:t>
          </a:r>
          <a:r>
            <a:rPr lang="en-US" sz="2100" b="1" u="sng" kern="1200" dirty="0"/>
            <a:t>Forward FOIL requests promptly</a:t>
          </a:r>
          <a:r>
            <a:rPr lang="en-US" sz="2100" u="sng" kern="1200" dirty="0"/>
            <a:t> </a:t>
          </a:r>
          <a:r>
            <a:rPr lang="en-US" sz="2100" kern="1200" dirty="0"/>
            <a:t>to your agency's Records Access Officer or FOIL Office. </a:t>
          </a:r>
        </a:p>
      </dsp:txBody>
      <dsp:txXfrm>
        <a:off x="26387" y="650215"/>
        <a:ext cx="10585289" cy="487766"/>
      </dsp:txXfrm>
    </dsp:sp>
    <dsp:sp modelId="{237C55BB-509D-45AF-8EE2-1CA626FBCBFC}">
      <dsp:nvSpPr>
        <dsp:cNvPr id="0" name=""/>
        <dsp:cNvSpPr/>
      </dsp:nvSpPr>
      <dsp:spPr>
        <a:xfrm>
          <a:off x="0" y="1224848"/>
          <a:ext cx="10638063" cy="54054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 </a:t>
          </a:r>
          <a:r>
            <a:rPr lang="en-US" sz="2100" b="1" u="sng" kern="1200" dirty="0"/>
            <a:t>Assist in locating records</a:t>
          </a:r>
          <a:r>
            <a:rPr lang="en-US" sz="2100" u="sng" kern="1200" dirty="0"/>
            <a:t> </a:t>
          </a:r>
          <a:r>
            <a:rPr lang="en-US" sz="2100" kern="1200" dirty="0"/>
            <a:t>when requested by the FOIL Office. </a:t>
          </a:r>
        </a:p>
      </dsp:txBody>
      <dsp:txXfrm>
        <a:off x="26387" y="1251235"/>
        <a:ext cx="10585289" cy="487766"/>
      </dsp:txXfrm>
    </dsp:sp>
    <dsp:sp modelId="{ADD76578-8950-4F63-AE1D-BE8014B631D0}">
      <dsp:nvSpPr>
        <dsp:cNvPr id="0" name=""/>
        <dsp:cNvSpPr/>
      </dsp:nvSpPr>
      <dsp:spPr>
        <a:xfrm>
          <a:off x="0" y="1825868"/>
          <a:ext cx="10638063" cy="54054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 </a:t>
          </a:r>
          <a:r>
            <a:rPr lang="en-US" sz="2100" b="1" u="sng" kern="1200" dirty="0"/>
            <a:t>Protect confidential information</a:t>
          </a:r>
          <a:r>
            <a:rPr lang="en-US" sz="2100" u="sng" kern="1200" dirty="0"/>
            <a:t> </a:t>
          </a:r>
          <a:r>
            <a:rPr lang="en-US" sz="2100" kern="1200" dirty="0"/>
            <a:t>while allowing designated staff to search for records</a:t>
          </a:r>
        </a:p>
      </dsp:txBody>
      <dsp:txXfrm>
        <a:off x="26387" y="1852255"/>
        <a:ext cx="10585289" cy="487766"/>
      </dsp:txXfrm>
    </dsp:sp>
    <dsp:sp modelId="{7F07C39F-BC30-4FB1-9761-2D185D254636}">
      <dsp:nvSpPr>
        <dsp:cNvPr id="0" name=""/>
        <dsp:cNvSpPr/>
      </dsp:nvSpPr>
      <dsp:spPr>
        <a:xfrm>
          <a:off x="0" y="2426888"/>
          <a:ext cx="10638063" cy="54054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 </a:t>
          </a:r>
          <a:r>
            <a:rPr lang="en-US" sz="2100" b="1" u="sng" kern="1200" dirty="0"/>
            <a:t>Maintain organized records</a:t>
          </a:r>
          <a:r>
            <a:rPr lang="en-US" sz="2100" u="sng" kern="1200" dirty="0"/>
            <a:t> </a:t>
          </a:r>
          <a:r>
            <a:rPr lang="en-US" sz="2100" kern="1200" dirty="0"/>
            <a:t>to support timely responses. </a:t>
          </a:r>
        </a:p>
      </dsp:txBody>
      <dsp:txXfrm>
        <a:off x="26387" y="2453275"/>
        <a:ext cx="10585289" cy="487766"/>
      </dsp:txXfrm>
    </dsp:sp>
    <dsp:sp modelId="{9908975F-A721-4918-9724-F33730EAEFC5}">
      <dsp:nvSpPr>
        <dsp:cNvPr id="0" name=""/>
        <dsp:cNvSpPr/>
      </dsp:nvSpPr>
      <dsp:spPr>
        <a:xfrm>
          <a:off x="0" y="3018384"/>
          <a:ext cx="10638063" cy="540540"/>
        </a:xfrm>
        <a:prstGeom prst="roundRect">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 </a:t>
          </a:r>
          <a:r>
            <a:rPr lang="en-US" sz="2100" b="1" u="sng" kern="1200" dirty="0"/>
            <a:t>Cooperate with FOIL deadlines</a:t>
          </a:r>
          <a:r>
            <a:rPr lang="en-US" sz="2100" u="sng" kern="1200" dirty="0"/>
            <a:t> </a:t>
          </a:r>
          <a:r>
            <a:rPr lang="en-US" sz="2100" kern="1200" dirty="0"/>
            <a:t>by responding promptly to requests for information.</a:t>
          </a:r>
        </a:p>
      </dsp:txBody>
      <dsp:txXfrm>
        <a:off x="26387" y="3044771"/>
        <a:ext cx="10585289" cy="4877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CBD31-4328-418E-83C9-3E04B499FF36}">
      <dsp:nvSpPr>
        <dsp:cNvPr id="0" name=""/>
        <dsp:cNvSpPr/>
      </dsp:nvSpPr>
      <dsp:spPr>
        <a:xfrm>
          <a:off x="0" y="689"/>
          <a:ext cx="6797675"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C0A699-C213-4DB3-9F77-A4DEC830217D}">
      <dsp:nvSpPr>
        <dsp:cNvPr id="0" name=""/>
        <dsp:cNvSpPr/>
      </dsp:nvSpPr>
      <dsp:spPr>
        <a:xfrm>
          <a:off x="0" y="68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 Do not destroy records after they have been requested</a:t>
          </a:r>
          <a:endParaRPr lang="en-US" sz="2000" kern="1200" dirty="0"/>
        </a:p>
      </dsp:txBody>
      <dsp:txXfrm>
        <a:off x="0" y="689"/>
        <a:ext cx="6797675" cy="1129706"/>
      </dsp:txXfrm>
    </dsp:sp>
    <dsp:sp modelId="{8B281297-D48C-462A-BFF5-82F8CE90D595}">
      <dsp:nvSpPr>
        <dsp:cNvPr id="0" name=""/>
        <dsp:cNvSpPr/>
      </dsp:nvSpPr>
      <dsp:spPr>
        <a:xfrm>
          <a:off x="0" y="1130396"/>
          <a:ext cx="6797675" cy="0"/>
        </a:xfrm>
        <a:prstGeom prst="line">
          <a:avLst/>
        </a:prstGeom>
        <a:solidFill>
          <a:schemeClr val="accent2">
            <a:hueOff val="-330843"/>
            <a:satOff val="373"/>
            <a:lumOff val="882"/>
            <a:alphaOff val="0"/>
          </a:schemeClr>
        </a:solidFill>
        <a:ln w="15875" cap="flat" cmpd="sng" algn="ctr">
          <a:solidFill>
            <a:schemeClr val="accent2">
              <a:hueOff val="-330843"/>
              <a:satOff val="373"/>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BA23C0-8FF9-4252-B4C1-1EA85F77A169}">
      <dsp:nvSpPr>
        <dsp:cNvPr id="0" name=""/>
        <dsp:cNvSpPr/>
      </dsp:nvSpPr>
      <dsp:spPr>
        <a:xfrm>
          <a:off x="0" y="1130396"/>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 Do not maintain records longer than their retention period (unless they continue to serve a legal, historical or operational purpose)</a:t>
          </a:r>
          <a:endParaRPr lang="en-US" sz="2000" kern="1200" dirty="0"/>
        </a:p>
      </dsp:txBody>
      <dsp:txXfrm>
        <a:off x="0" y="1130396"/>
        <a:ext cx="6797675" cy="1129706"/>
      </dsp:txXfrm>
    </dsp:sp>
    <dsp:sp modelId="{00B4863F-8A6D-4561-8449-6005CA7BBC4D}">
      <dsp:nvSpPr>
        <dsp:cNvPr id="0" name=""/>
        <dsp:cNvSpPr/>
      </dsp:nvSpPr>
      <dsp:spPr>
        <a:xfrm>
          <a:off x="0" y="2260102"/>
          <a:ext cx="6797675" cy="0"/>
        </a:xfrm>
        <a:prstGeom prst="line">
          <a:avLst/>
        </a:prstGeom>
        <a:solidFill>
          <a:schemeClr val="accent2">
            <a:hueOff val="-661686"/>
            <a:satOff val="746"/>
            <a:lumOff val="1765"/>
            <a:alphaOff val="0"/>
          </a:schemeClr>
        </a:solidFill>
        <a:ln w="15875" cap="flat" cmpd="sng" algn="ctr">
          <a:solidFill>
            <a:schemeClr val="accent2">
              <a:hueOff val="-661686"/>
              <a:satOff val="746"/>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129676-9D5C-4819-868B-AE58B53D8430}">
      <dsp:nvSpPr>
        <dsp:cNvPr id="0" name=""/>
        <dsp:cNvSpPr/>
      </dsp:nvSpPr>
      <dsp:spPr>
        <a:xfrm>
          <a:off x="0" y="2260102"/>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 Do not decide on your own what should be withheld</a:t>
          </a:r>
          <a:endParaRPr lang="en-US" sz="2000" kern="1200" dirty="0"/>
        </a:p>
      </dsp:txBody>
      <dsp:txXfrm>
        <a:off x="0" y="2260102"/>
        <a:ext cx="6797675" cy="1129706"/>
      </dsp:txXfrm>
    </dsp:sp>
    <dsp:sp modelId="{26DF4906-8996-4923-BE8B-ADCD2A11A937}">
      <dsp:nvSpPr>
        <dsp:cNvPr id="0" name=""/>
        <dsp:cNvSpPr/>
      </dsp:nvSpPr>
      <dsp:spPr>
        <a:xfrm>
          <a:off x="0" y="3389809"/>
          <a:ext cx="6797675" cy="0"/>
        </a:xfrm>
        <a:prstGeom prst="line">
          <a:avLst/>
        </a:prstGeom>
        <a:solidFill>
          <a:schemeClr val="accent2">
            <a:hueOff val="-992530"/>
            <a:satOff val="1119"/>
            <a:lumOff val="2647"/>
            <a:alphaOff val="0"/>
          </a:schemeClr>
        </a:solidFill>
        <a:ln w="15875" cap="flat" cmpd="sng" algn="ctr">
          <a:solidFill>
            <a:schemeClr val="accent2">
              <a:hueOff val="-992530"/>
              <a:satOff val="1119"/>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072DF7-1B36-45DF-895D-3F9CC0F521EF}">
      <dsp:nvSpPr>
        <dsp:cNvPr id="0" name=""/>
        <dsp:cNvSpPr/>
      </dsp:nvSpPr>
      <dsp:spPr>
        <a:xfrm>
          <a:off x="0" y="338980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 Do not make disclosure decisions unless authorized</a:t>
          </a:r>
          <a:endParaRPr lang="en-US" sz="2000" kern="1200" dirty="0"/>
        </a:p>
      </dsp:txBody>
      <dsp:txXfrm>
        <a:off x="0" y="3389809"/>
        <a:ext cx="6797675" cy="1129706"/>
      </dsp:txXfrm>
    </dsp:sp>
    <dsp:sp modelId="{268F9A12-2291-4A92-9B3B-DE10E6CBFC2D}">
      <dsp:nvSpPr>
        <dsp:cNvPr id="0" name=""/>
        <dsp:cNvSpPr/>
      </dsp:nvSpPr>
      <dsp:spPr>
        <a:xfrm>
          <a:off x="0" y="4519515"/>
          <a:ext cx="6797675"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FF016D-970A-413B-A4D0-65FBD041FAA4}">
      <dsp:nvSpPr>
        <dsp:cNvPr id="0" name=""/>
        <dsp:cNvSpPr/>
      </dsp:nvSpPr>
      <dsp:spPr>
        <a:xfrm>
          <a:off x="0" y="4519515"/>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t>Key takeaway: </a:t>
          </a:r>
          <a:r>
            <a:rPr lang="en-US" sz="2000" kern="1200" dirty="0"/>
            <a:t>Every employee helps ensure FOIL compliance by preserving records, assisting with searches, and supporting timely and lawful responses to public records requests.</a:t>
          </a:r>
        </a:p>
      </dsp:txBody>
      <dsp:txXfrm>
        <a:off x="0" y="4519515"/>
        <a:ext cx="6797675" cy="1129706"/>
      </dsp:txXfrm>
    </dsp:sp>
  </dsp:spTree>
</dsp:drawing>
</file>

<file path=ppt/diagrams/layout1.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D5C75-F91F-438A-B336-CC991E7248B3}" type="datetimeFigureOut">
              <a:rPr lang="en-US" smtClean="0"/>
              <a:t>7/20/2026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B4DA4B-0268-4AC3-964F-791349DCFE31}" type="slidenum">
              <a:rPr lang="en-US" smtClean="0"/>
              <a:t>‹#›</a:t>
            </a:fld>
            <a:endParaRPr lang="en-US"/>
          </a:p>
        </p:txBody>
      </p:sp>
    </p:spTree>
    <p:extLst>
      <p:ext uri="{BB962C8B-B14F-4D97-AF65-F5344CB8AC3E}">
        <p14:creationId xmlns:p14="http://schemas.microsoft.com/office/powerpoint/2010/main" val="125698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5F9810-D7DA-406B-BCCE-76C3B39C8CF5}" type="datetime1">
              <a:rPr lang="en-US" smtClean="0"/>
              <a:t>7/20/2026</a:t>
            </a:fld>
            <a:endParaRPr lang="en-US"/>
          </a:p>
        </p:txBody>
      </p:sp>
      <p:sp>
        <p:nvSpPr>
          <p:cNvPr id="5" name="Footer Placeholder 4"/>
          <p:cNvSpPr>
            <a:spLocks noGrp="1"/>
          </p:cNvSpPr>
          <p:nvPr>
            <p:ph type="ftr" sz="quarter" idx="11"/>
          </p:nvPr>
        </p:nvSpPr>
        <p:spPr/>
        <p:txBody>
          <a:bodyPr/>
          <a:lstStyle/>
          <a:p>
            <a:r>
              <a:rPr lang="en-US"/>
              <a:t>University at Buffalo Policy, Compliance, and Internal Controls amybeers@buffalo.edu</a:t>
            </a:r>
          </a:p>
        </p:txBody>
      </p:sp>
      <p:sp>
        <p:nvSpPr>
          <p:cNvPr id="6" name="Slide Number Placeholder 5"/>
          <p:cNvSpPr>
            <a:spLocks noGrp="1"/>
          </p:cNvSpPr>
          <p:nvPr>
            <p:ph type="sldNum" sz="quarter" idx="12"/>
          </p:nvPr>
        </p:nvSpPr>
        <p:spPr/>
        <p:txBody>
          <a:bodyPr/>
          <a:lstStyle/>
          <a:p>
            <a:fld id="{EC7317B5-D5CD-491B-B7A5-40EC87B6CF8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89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0AC64A-E550-487A-A22E-FA1A44671B5A}" type="datetime1">
              <a:rPr lang="en-US" smtClean="0"/>
              <a:t>7/20/2026</a:t>
            </a:fld>
            <a:endParaRPr lang="en-US"/>
          </a:p>
        </p:txBody>
      </p:sp>
      <p:sp>
        <p:nvSpPr>
          <p:cNvPr id="5" name="Footer Placeholder 4"/>
          <p:cNvSpPr>
            <a:spLocks noGrp="1"/>
          </p:cNvSpPr>
          <p:nvPr>
            <p:ph type="ftr" sz="quarter" idx="11"/>
          </p:nvPr>
        </p:nvSpPr>
        <p:spPr/>
        <p:txBody>
          <a:bodyPr/>
          <a:lstStyle/>
          <a:p>
            <a:r>
              <a:rPr lang="en-US"/>
              <a:t>University at Buffalo Policy, Compliance, and Internal Controls amybeers@buffalo.edu</a:t>
            </a:r>
          </a:p>
        </p:txBody>
      </p:sp>
      <p:sp>
        <p:nvSpPr>
          <p:cNvPr id="6" name="Slide Number Placeholder 5"/>
          <p:cNvSpPr>
            <a:spLocks noGrp="1"/>
          </p:cNvSpPr>
          <p:nvPr>
            <p:ph type="sldNum" sz="quarter" idx="12"/>
          </p:nvPr>
        </p:nvSpPr>
        <p:spPr/>
        <p:txBody>
          <a:bodyPr/>
          <a:lstStyle/>
          <a:p>
            <a:fld id="{EC7317B5-D5CD-491B-B7A5-40EC87B6CF80}" type="slidenum">
              <a:rPr lang="en-US" smtClean="0"/>
              <a:t>‹#›</a:t>
            </a:fld>
            <a:endParaRPr lang="en-US"/>
          </a:p>
        </p:txBody>
      </p:sp>
    </p:spTree>
    <p:extLst>
      <p:ext uri="{BB962C8B-B14F-4D97-AF65-F5344CB8AC3E}">
        <p14:creationId xmlns:p14="http://schemas.microsoft.com/office/powerpoint/2010/main" val="295656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16C9B0-AD47-47FB-98A9-0229E6FCC5A1}" type="datetime1">
              <a:rPr lang="en-US" smtClean="0"/>
              <a:t>7/20/2026</a:t>
            </a:fld>
            <a:endParaRPr lang="en-US"/>
          </a:p>
        </p:txBody>
      </p:sp>
      <p:sp>
        <p:nvSpPr>
          <p:cNvPr id="5" name="Footer Placeholder 4"/>
          <p:cNvSpPr>
            <a:spLocks noGrp="1"/>
          </p:cNvSpPr>
          <p:nvPr>
            <p:ph type="ftr" sz="quarter" idx="11"/>
          </p:nvPr>
        </p:nvSpPr>
        <p:spPr/>
        <p:txBody>
          <a:bodyPr/>
          <a:lstStyle/>
          <a:p>
            <a:r>
              <a:rPr lang="en-US"/>
              <a:t>University at Buffalo Policy, Compliance, and Internal Controls amybeers@buffalo.edu</a:t>
            </a:r>
          </a:p>
        </p:txBody>
      </p:sp>
      <p:sp>
        <p:nvSpPr>
          <p:cNvPr id="6" name="Slide Number Placeholder 5"/>
          <p:cNvSpPr>
            <a:spLocks noGrp="1"/>
          </p:cNvSpPr>
          <p:nvPr>
            <p:ph type="sldNum" sz="quarter" idx="12"/>
          </p:nvPr>
        </p:nvSpPr>
        <p:spPr/>
        <p:txBody>
          <a:bodyPr/>
          <a:lstStyle/>
          <a:p>
            <a:fld id="{EC7317B5-D5CD-491B-B7A5-40EC87B6CF80}" type="slidenum">
              <a:rPr lang="en-US" smtClean="0"/>
              <a:t>‹#›</a:t>
            </a:fld>
            <a:endParaRPr lang="en-US"/>
          </a:p>
        </p:txBody>
      </p:sp>
    </p:spTree>
    <p:extLst>
      <p:ext uri="{BB962C8B-B14F-4D97-AF65-F5344CB8AC3E}">
        <p14:creationId xmlns:p14="http://schemas.microsoft.com/office/powerpoint/2010/main" val="3536294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6F296B-FEFB-4998-8D7A-59368160D1FC}" type="datetime1">
              <a:rPr lang="en-US" smtClean="0"/>
              <a:t>7/20/2026</a:t>
            </a:fld>
            <a:endParaRPr lang="en-US"/>
          </a:p>
        </p:txBody>
      </p:sp>
      <p:sp>
        <p:nvSpPr>
          <p:cNvPr id="5" name="Footer Placeholder 4"/>
          <p:cNvSpPr>
            <a:spLocks noGrp="1"/>
          </p:cNvSpPr>
          <p:nvPr>
            <p:ph type="ftr" sz="quarter" idx="11"/>
          </p:nvPr>
        </p:nvSpPr>
        <p:spPr/>
        <p:txBody>
          <a:bodyPr/>
          <a:lstStyle/>
          <a:p>
            <a:r>
              <a:rPr lang="en-US"/>
              <a:t>University at Buffalo Policy, Compliance, and Internal Controls amybeers@buffalo.edu</a:t>
            </a:r>
          </a:p>
        </p:txBody>
      </p:sp>
      <p:sp>
        <p:nvSpPr>
          <p:cNvPr id="6" name="Slide Number Placeholder 5"/>
          <p:cNvSpPr>
            <a:spLocks noGrp="1"/>
          </p:cNvSpPr>
          <p:nvPr>
            <p:ph type="sldNum" sz="quarter" idx="12"/>
          </p:nvPr>
        </p:nvSpPr>
        <p:spPr/>
        <p:txBody>
          <a:bodyPr/>
          <a:lstStyle/>
          <a:p>
            <a:fld id="{EC7317B5-D5CD-491B-B7A5-40EC87B6CF80}" type="slidenum">
              <a:rPr lang="en-US" smtClean="0"/>
              <a:t>‹#›</a:t>
            </a:fld>
            <a:endParaRPr lang="en-US"/>
          </a:p>
        </p:txBody>
      </p:sp>
    </p:spTree>
    <p:extLst>
      <p:ext uri="{BB962C8B-B14F-4D97-AF65-F5344CB8AC3E}">
        <p14:creationId xmlns:p14="http://schemas.microsoft.com/office/powerpoint/2010/main" val="219441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E3B278-9B6C-410F-B06D-E085A7C9DC64}" type="datetime1">
              <a:rPr lang="en-US" smtClean="0"/>
              <a:t>7/20/2026</a:t>
            </a:fld>
            <a:endParaRPr lang="en-US"/>
          </a:p>
        </p:txBody>
      </p:sp>
      <p:sp>
        <p:nvSpPr>
          <p:cNvPr id="5" name="Footer Placeholder 4"/>
          <p:cNvSpPr>
            <a:spLocks noGrp="1"/>
          </p:cNvSpPr>
          <p:nvPr>
            <p:ph type="ftr" sz="quarter" idx="11"/>
          </p:nvPr>
        </p:nvSpPr>
        <p:spPr/>
        <p:txBody>
          <a:bodyPr/>
          <a:lstStyle/>
          <a:p>
            <a:r>
              <a:rPr lang="en-US"/>
              <a:t>University at Buffalo Policy, Compliance, and Internal Controls amybeers@buffalo.edu</a:t>
            </a:r>
          </a:p>
        </p:txBody>
      </p:sp>
      <p:sp>
        <p:nvSpPr>
          <p:cNvPr id="6" name="Slide Number Placeholder 5"/>
          <p:cNvSpPr>
            <a:spLocks noGrp="1"/>
          </p:cNvSpPr>
          <p:nvPr>
            <p:ph type="sldNum" sz="quarter" idx="12"/>
          </p:nvPr>
        </p:nvSpPr>
        <p:spPr/>
        <p:txBody>
          <a:bodyPr/>
          <a:lstStyle/>
          <a:p>
            <a:fld id="{EC7317B5-D5CD-491B-B7A5-40EC87B6CF8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308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473B9C-A43B-4DF8-8E97-EA7F14DD9E3A}" type="datetime1">
              <a:rPr lang="en-US" smtClean="0"/>
              <a:t>7/20/2026</a:t>
            </a:fld>
            <a:endParaRPr lang="en-US"/>
          </a:p>
        </p:txBody>
      </p:sp>
      <p:sp>
        <p:nvSpPr>
          <p:cNvPr id="6" name="Footer Placeholder 5"/>
          <p:cNvSpPr>
            <a:spLocks noGrp="1"/>
          </p:cNvSpPr>
          <p:nvPr>
            <p:ph type="ftr" sz="quarter" idx="11"/>
          </p:nvPr>
        </p:nvSpPr>
        <p:spPr/>
        <p:txBody>
          <a:bodyPr/>
          <a:lstStyle/>
          <a:p>
            <a:r>
              <a:rPr lang="en-US"/>
              <a:t>University at Buffalo Policy, Compliance, and Internal Controls amybeers@buffalo.edu</a:t>
            </a:r>
          </a:p>
        </p:txBody>
      </p:sp>
      <p:sp>
        <p:nvSpPr>
          <p:cNvPr id="7" name="Slide Number Placeholder 6"/>
          <p:cNvSpPr>
            <a:spLocks noGrp="1"/>
          </p:cNvSpPr>
          <p:nvPr>
            <p:ph type="sldNum" sz="quarter" idx="12"/>
          </p:nvPr>
        </p:nvSpPr>
        <p:spPr/>
        <p:txBody>
          <a:bodyPr/>
          <a:lstStyle/>
          <a:p>
            <a:fld id="{EC7317B5-D5CD-491B-B7A5-40EC87B6CF80}" type="slidenum">
              <a:rPr lang="en-US" smtClean="0"/>
              <a:t>‹#›</a:t>
            </a:fld>
            <a:endParaRPr lang="en-US"/>
          </a:p>
        </p:txBody>
      </p:sp>
    </p:spTree>
    <p:extLst>
      <p:ext uri="{BB962C8B-B14F-4D97-AF65-F5344CB8AC3E}">
        <p14:creationId xmlns:p14="http://schemas.microsoft.com/office/powerpoint/2010/main" val="374250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852F02-A002-4C08-BF0C-AAEBF1E3DED7}" type="datetime1">
              <a:rPr lang="en-US" smtClean="0"/>
              <a:t>7/20/2026</a:t>
            </a:fld>
            <a:endParaRPr lang="en-US"/>
          </a:p>
        </p:txBody>
      </p:sp>
      <p:sp>
        <p:nvSpPr>
          <p:cNvPr id="8" name="Footer Placeholder 7"/>
          <p:cNvSpPr>
            <a:spLocks noGrp="1"/>
          </p:cNvSpPr>
          <p:nvPr>
            <p:ph type="ftr" sz="quarter" idx="11"/>
          </p:nvPr>
        </p:nvSpPr>
        <p:spPr/>
        <p:txBody>
          <a:bodyPr/>
          <a:lstStyle/>
          <a:p>
            <a:r>
              <a:rPr lang="en-US"/>
              <a:t>University at Buffalo Policy, Compliance, and Internal Controls amybeers@buffalo.edu</a:t>
            </a:r>
          </a:p>
        </p:txBody>
      </p:sp>
      <p:sp>
        <p:nvSpPr>
          <p:cNvPr id="9" name="Slide Number Placeholder 8"/>
          <p:cNvSpPr>
            <a:spLocks noGrp="1"/>
          </p:cNvSpPr>
          <p:nvPr>
            <p:ph type="sldNum" sz="quarter" idx="12"/>
          </p:nvPr>
        </p:nvSpPr>
        <p:spPr/>
        <p:txBody>
          <a:bodyPr/>
          <a:lstStyle/>
          <a:p>
            <a:fld id="{EC7317B5-D5CD-491B-B7A5-40EC87B6CF80}" type="slidenum">
              <a:rPr lang="en-US" smtClean="0"/>
              <a:t>‹#›</a:t>
            </a:fld>
            <a:endParaRPr lang="en-US"/>
          </a:p>
        </p:txBody>
      </p:sp>
    </p:spTree>
    <p:extLst>
      <p:ext uri="{BB962C8B-B14F-4D97-AF65-F5344CB8AC3E}">
        <p14:creationId xmlns:p14="http://schemas.microsoft.com/office/powerpoint/2010/main" val="283093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614507-5694-43DD-A88C-198E334301FC}" type="datetime1">
              <a:rPr lang="en-US" smtClean="0"/>
              <a:t>7/20/2026</a:t>
            </a:fld>
            <a:endParaRPr lang="en-US"/>
          </a:p>
        </p:txBody>
      </p:sp>
      <p:sp>
        <p:nvSpPr>
          <p:cNvPr id="4" name="Footer Placeholder 3"/>
          <p:cNvSpPr>
            <a:spLocks noGrp="1"/>
          </p:cNvSpPr>
          <p:nvPr>
            <p:ph type="ftr" sz="quarter" idx="11"/>
          </p:nvPr>
        </p:nvSpPr>
        <p:spPr/>
        <p:txBody>
          <a:bodyPr/>
          <a:lstStyle/>
          <a:p>
            <a:r>
              <a:rPr lang="en-US"/>
              <a:t>University at Buffalo Policy, Compliance, and Internal Controls amybeers@buffalo.edu</a:t>
            </a:r>
          </a:p>
        </p:txBody>
      </p:sp>
      <p:sp>
        <p:nvSpPr>
          <p:cNvPr id="5" name="Slide Number Placeholder 4"/>
          <p:cNvSpPr>
            <a:spLocks noGrp="1"/>
          </p:cNvSpPr>
          <p:nvPr>
            <p:ph type="sldNum" sz="quarter" idx="12"/>
          </p:nvPr>
        </p:nvSpPr>
        <p:spPr/>
        <p:txBody>
          <a:bodyPr/>
          <a:lstStyle/>
          <a:p>
            <a:fld id="{EC7317B5-D5CD-491B-B7A5-40EC87B6CF80}" type="slidenum">
              <a:rPr lang="en-US" smtClean="0"/>
              <a:t>‹#›</a:t>
            </a:fld>
            <a:endParaRPr lang="en-US"/>
          </a:p>
        </p:txBody>
      </p:sp>
    </p:spTree>
    <p:extLst>
      <p:ext uri="{BB962C8B-B14F-4D97-AF65-F5344CB8AC3E}">
        <p14:creationId xmlns:p14="http://schemas.microsoft.com/office/powerpoint/2010/main" val="3903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84DFC852-0CD7-4D85-BF80-2A0998D31B32}" type="datetime1">
              <a:rPr lang="en-US" smtClean="0"/>
              <a:t>7/20/2026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University at Buffalo Policy, Compliance, and Internal Controls amybeers@buffalo.edu</a:t>
            </a:r>
          </a:p>
        </p:txBody>
      </p:sp>
      <p:sp>
        <p:nvSpPr>
          <p:cNvPr id="9" name="Slide Number Placeholder 8"/>
          <p:cNvSpPr>
            <a:spLocks noGrp="1"/>
          </p:cNvSpPr>
          <p:nvPr>
            <p:ph type="sldNum" sz="quarter" idx="12"/>
          </p:nvPr>
        </p:nvSpPr>
        <p:spPr/>
        <p:txBody>
          <a:bodyPr/>
          <a:lstStyle/>
          <a:p>
            <a:fld id="{EC7317B5-D5CD-491B-B7A5-40EC87B6CF80}" type="slidenum">
              <a:rPr lang="en-US" smtClean="0"/>
              <a:t>‹#›</a:t>
            </a:fld>
            <a:endParaRPr lang="en-US"/>
          </a:p>
        </p:txBody>
      </p:sp>
    </p:spTree>
    <p:extLst>
      <p:ext uri="{BB962C8B-B14F-4D97-AF65-F5344CB8AC3E}">
        <p14:creationId xmlns:p14="http://schemas.microsoft.com/office/powerpoint/2010/main" val="1378907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3A90170-9CF9-454C-A121-847B2AB67E48}" type="datetime1">
              <a:rPr lang="en-US" smtClean="0"/>
              <a:t>7/20/2026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University at Buffalo Policy, Compliance, and Internal Controls amybeers@buffalo.edu</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C7317B5-D5CD-491B-B7A5-40EC87B6CF80}" type="slidenum">
              <a:rPr lang="en-US" smtClean="0"/>
              <a:t>‹#›</a:t>
            </a:fld>
            <a:endParaRPr lang="en-US"/>
          </a:p>
        </p:txBody>
      </p:sp>
    </p:spTree>
    <p:extLst>
      <p:ext uri="{BB962C8B-B14F-4D97-AF65-F5344CB8AC3E}">
        <p14:creationId xmlns:p14="http://schemas.microsoft.com/office/powerpoint/2010/main" val="89979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E55A3A-9DC0-477B-9540-7D637FA869C9}" type="datetime1">
              <a:rPr lang="en-US" smtClean="0"/>
              <a:t>7/20/2026</a:t>
            </a:fld>
            <a:endParaRPr lang="en-US"/>
          </a:p>
        </p:txBody>
      </p:sp>
      <p:sp>
        <p:nvSpPr>
          <p:cNvPr id="6" name="Footer Placeholder 5"/>
          <p:cNvSpPr>
            <a:spLocks noGrp="1"/>
          </p:cNvSpPr>
          <p:nvPr>
            <p:ph type="ftr" sz="quarter" idx="11"/>
          </p:nvPr>
        </p:nvSpPr>
        <p:spPr/>
        <p:txBody>
          <a:bodyPr/>
          <a:lstStyle/>
          <a:p>
            <a:r>
              <a:rPr lang="en-US"/>
              <a:t>University at Buffalo Policy, Compliance, and Internal Controls amybeers@buffalo.edu</a:t>
            </a:r>
          </a:p>
        </p:txBody>
      </p:sp>
      <p:sp>
        <p:nvSpPr>
          <p:cNvPr id="7" name="Slide Number Placeholder 6"/>
          <p:cNvSpPr>
            <a:spLocks noGrp="1"/>
          </p:cNvSpPr>
          <p:nvPr>
            <p:ph type="sldNum" sz="quarter" idx="12"/>
          </p:nvPr>
        </p:nvSpPr>
        <p:spPr/>
        <p:txBody>
          <a:bodyPr/>
          <a:lstStyle/>
          <a:p>
            <a:fld id="{EC7317B5-D5CD-491B-B7A5-40EC87B6CF80}" type="slidenum">
              <a:rPr lang="en-US" smtClean="0"/>
              <a:t>‹#›</a:t>
            </a:fld>
            <a:endParaRPr lang="en-US"/>
          </a:p>
        </p:txBody>
      </p:sp>
    </p:spTree>
    <p:extLst>
      <p:ext uri="{BB962C8B-B14F-4D97-AF65-F5344CB8AC3E}">
        <p14:creationId xmlns:p14="http://schemas.microsoft.com/office/powerpoint/2010/main" val="3444314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92D0B44-F4BA-488F-B856-62730F2C8E20}" type="datetime1">
              <a:rPr lang="en-US" smtClean="0"/>
              <a:t>7/20/2026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University at Buffalo Policy, Compliance, and Internal Controls amybeers@buffalo.edu</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C7317B5-D5CD-491B-B7A5-40EC87B6CF8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47292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docs.dos.ny.gov/coog/ftext/f11933.htm"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hyperlink" Target="https://opengovernment.ny.gov/training-materialsrecordings" TargetMode="External"/><Relationship Id="rId2" Type="http://schemas.openxmlformats.org/officeDocument/2006/relationships/image" Target="../media/image8.jpg"/><Relationship Id="rId1" Type="http://schemas.openxmlformats.org/officeDocument/2006/relationships/slideLayout" Target="../slideLayouts/slideLayout8.xml"/><Relationship Id="rId5" Type="http://schemas.openxmlformats.org/officeDocument/2006/relationships/hyperlink" Target="https://www.buffalo.edu/administrative-services/policy-compliance-and-internal-controls/records-management/foil.html" TargetMode="External"/><Relationship Id="rId4" Type="http://schemas.openxmlformats.org/officeDocument/2006/relationships/hyperlink" Target="https://opengovernment.ny.gov/freedom-information-la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hyperlink" Target="mailto:mm635@buffalo.edu" TargetMode="External"/><Relationship Id="rId2" Type="http://schemas.openxmlformats.org/officeDocument/2006/relationships/hyperlink" Target="mailto:UBFOIL@buffalo.edu" TargetMode="External"/><Relationship Id="rId1" Type="http://schemas.openxmlformats.org/officeDocument/2006/relationships/slideLayout" Target="../slideLayouts/slideLayout7.xml"/><Relationship Id="rId4" Type="http://schemas.openxmlformats.org/officeDocument/2006/relationships/hyperlink" Target="https://www.buffalo.edu/administrative-services/forms-catalog/policy/freedom-of-information-foil-request.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amybeers@buffalo.edu"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mailto:amybeers@buffalo.edu" TargetMode="External"/><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70C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61C44-9B14-72AF-5BA9-230B4D712A6E}"/>
              </a:ext>
            </a:extLst>
          </p:cNvPr>
          <p:cNvSpPr>
            <a:spLocks noGrp="1"/>
          </p:cNvSpPr>
          <p:nvPr>
            <p:ph type="ctrTitle"/>
          </p:nvPr>
        </p:nvSpPr>
        <p:spPr>
          <a:xfrm>
            <a:off x="594360" y="1996281"/>
            <a:ext cx="11164824" cy="2400413"/>
          </a:xfrm>
        </p:spPr>
        <p:txBody>
          <a:bodyPr>
            <a:normAutofit fontScale="90000"/>
          </a:bodyPr>
          <a:lstStyle/>
          <a:p>
            <a:pPr algn="ctr"/>
            <a:br>
              <a:rPr lang="en-US" sz="5300" b="1" dirty="0">
                <a:solidFill>
                  <a:srgbClr val="002D73"/>
                </a:solidFill>
                <a:latin typeface="Arial" panose="020B0604020202020204" pitchFamily="34" charset="0"/>
                <a:cs typeface="Arial" panose="020B0604020202020204" pitchFamily="34" charset="0"/>
              </a:rPr>
            </a:br>
            <a:r>
              <a:rPr lang="en-US" sz="5300" b="1" dirty="0">
                <a:solidFill>
                  <a:srgbClr val="002D73"/>
                </a:solidFill>
                <a:latin typeface="Arial" panose="020B0604020202020204" pitchFamily="34" charset="0"/>
                <a:cs typeface="Arial" panose="020B0604020202020204" pitchFamily="34" charset="0"/>
              </a:rPr>
              <a:t>NYS Freedom of Information Law</a:t>
            </a:r>
            <a:br>
              <a:rPr lang="en-US" sz="6000" b="1" dirty="0">
                <a:solidFill>
                  <a:srgbClr val="002D73"/>
                </a:solidFill>
                <a:latin typeface="Arial" panose="020B0604020202020204" pitchFamily="34" charset="0"/>
                <a:cs typeface="Arial" panose="020B0604020202020204" pitchFamily="34" charset="0"/>
              </a:rPr>
            </a:br>
            <a:endParaRPr lang="en-US" dirty="0"/>
          </a:p>
        </p:txBody>
      </p:sp>
      <p:sp>
        <p:nvSpPr>
          <p:cNvPr id="3" name="Subtitle 2">
            <a:extLst>
              <a:ext uri="{FF2B5EF4-FFF2-40B4-BE49-F238E27FC236}">
                <a16:creationId xmlns:a16="http://schemas.microsoft.com/office/drawing/2014/main" id="{2B12F364-88CC-069D-3D55-5D65835F1A9B}"/>
              </a:ext>
            </a:extLst>
          </p:cNvPr>
          <p:cNvSpPr>
            <a:spLocks noGrp="1"/>
          </p:cNvSpPr>
          <p:nvPr>
            <p:ph type="subTitle" idx="1"/>
          </p:nvPr>
        </p:nvSpPr>
        <p:spPr>
          <a:xfrm>
            <a:off x="1524000" y="2828926"/>
            <a:ext cx="9144000" cy="1661432"/>
          </a:xfrm>
        </p:spPr>
        <p:txBody>
          <a:bodyPr>
            <a:normAutofit fontScale="25000" lnSpcReduction="20000"/>
          </a:bodyPr>
          <a:lstStyle/>
          <a:p>
            <a:pPr algn="ctr"/>
            <a:endParaRPr lang="en-US" altLang="en-US" sz="4000" dirty="0"/>
          </a:p>
          <a:p>
            <a:pPr algn="ctr"/>
            <a:endParaRPr lang="en-US" altLang="en-US" sz="4000" dirty="0"/>
          </a:p>
          <a:p>
            <a:pPr algn="ctr"/>
            <a:endParaRPr lang="en-US" altLang="en-US" sz="4000" dirty="0"/>
          </a:p>
          <a:p>
            <a:pPr algn="ctr"/>
            <a:endParaRPr lang="en-US" altLang="en-US" sz="4000" dirty="0">
              <a:solidFill>
                <a:schemeClr val="tx2">
                  <a:lumMod val="90000"/>
                  <a:lumOff val="10000"/>
                </a:schemeClr>
              </a:solidFill>
            </a:endParaRPr>
          </a:p>
          <a:p>
            <a:pPr algn="ctr"/>
            <a:r>
              <a:rPr lang="en-US" altLang="en-US" sz="14400" b="1" dirty="0">
                <a:solidFill>
                  <a:schemeClr val="accent2">
                    <a:lumMod val="50000"/>
                  </a:schemeClr>
                </a:solidFill>
              </a:rPr>
              <a:t>Public Officers Law, Article 6</a:t>
            </a:r>
          </a:p>
          <a:p>
            <a:endParaRPr lang="en-US" dirty="0"/>
          </a:p>
        </p:txBody>
      </p:sp>
      <p:sp>
        <p:nvSpPr>
          <p:cNvPr id="5" name="Footer Placeholder 4">
            <a:extLst>
              <a:ext uri="{FF2B5EF4-FFF2-40B4-BE49-F238E27FC236}">
                <a16:creationId xmlns:a16="http://schemas.microsoft.com/office/drawing/2014/main" id="{6CEA9556-A587-6C80-F36B-693711408D2C}"/>
              </a:ext>
            </a:extLst>
          </p:cNvPr>
          <p:cNvSpPr>
            <a:spLocks noGrp="1"/>
          </p:cNvSpPr>
          <p:nvPr>
            <p:ph type="ftr" sz="quarter" idx="11"/>
          </p:nvPr>
        </p:nvSpPr>
        <p:spPr>
          <a:xfrm>
            <a:off x="3686185" y="6449785"/>
            <a:ext cx="4822804" cy="375125"/>
          </a:xfrm>
        </p:spPr>
        <p:txBody>
          <a:bodyPr/>
          <a:lstStyle/>
          <a:p>
            <a:pPr defTabSz="914400">
              <a:lnSpc>
                <a:spcPct val="90000"/>
              </a:lnSpc>
              <a:spcAft>
                <a:spcPts val="600"/>
              </a:spcAft>
            </a:pPr>
            <a:r>
              <a:rPr lang="en-US" dirty="0"/>
              <a:t>How Does FOIL Apply to me? </a:t>
            </a:r>
          </a:p>
          <a:p>
            <a:pPr defTabSz="914400">
              <a:lnSpc>
                <a:spcPct val="90000"/>
              </a:lnSpc>
              <a:spcAft>
                <a:spcPts val="600"/>
              </a:spcAft>
            </a:pPr>
            <a:r>
              <a:rPr lang="en-US" dirty="0"/>
              <a:t>University at Buffalo Policy, Compliance, and Internal Controls amybeers@buffalo.edu</a:t>
            </a:r>
          </a:p>
        </p:txBody>
      </p:sp>
      <p:pic>
        <p:nvPicPr>
          <p:cNvPr id="4" name="Picture 6" descr="freedom of information law logo">
            <a:extLst>
              <a:ext uri="{FF2B5EF4-FFF2-40B4-BE49-F238E27FC236}">
                <a16:creationId xmlns:a16="http://schemas.microsoft.com/office/drawing/2014/main" id="{8F43CEDD-5B51-2FA6-419E-788EA3F4AC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3618" y="694252"/>
            <a:ext cx="2926502" cy="15677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351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14CC2-D949-046D-A3E3-C1B77D640B97}"/>
              </a:ext>
            </a:extLst>
          </p:cNvPr>
          <p:cNvSpPr>
            <a:spLocks noGrp="1"/>
          </p:cNvSpPr>
          <p:nvPr>
            <p:ph type="title"/>
          </p:nvPr>
        </p:nvSpPr>
        <p:spPr>
          <a:xfrm>
            <a:off x="1097280" y="286603"/>
            <a:ext cx="10058400" cy="1103285"/>
          </a:xfrm>
        </p:spPr>
        <p:txBody>
          <a:bodyPr>
            <a:normAutofit/>
          </a:bodyPr>
          <a:lstStyle/>
          <a:p>
            <a:pPr algn="ctr"/>
            <a:r>
              <a:rPr lang="en-US" b="1" dirty="0">
                <a:solidFill>
                  <a:srgbClr val="0070C0"/>
                </a:solidFill>
              </a:rPr>
              <a:t>Permissible Grounds for Denial</a:t>
            </a:r>
            <a:br>
              <a:rPr lang="en-US" b="1" dirty="0">
                <a:solidFill>
                  <a:srgbClr val="0070C0"/>
                </a:solidFill>
              </a:rPr>
            </a:br>
            <a:r>
              <a:rPr lang="en-US" sz="2000" b="1" dirty="0">
                <a:solidFill>
                  <a:srgbClr val="0070C0"/>
                </a:solidFill>
              </a:rPr>
              <a:t>§89. 2 </a:t>
            </a:r>
          </a:p>
        </p:txBody>
      </p:sp>
      <p:sp>
        <p:nvSpPr>
          <p:cNvPr id="3" name="Content Placeholder 2">
            <a:extLst>
              <a:ext uri="{FF2B5EF4-FFF2-40B4-BE49-F238E27FC236}">
                <a16:creationId xmlns:a16="http://schemas.microsoft.com/office/drawing/2014/main" id="{500EC16C-CD04-1AFE-DE6D-3F4506F580B8}"/>
              </a:ext>
            </a:extLst>
          </p:cNvPr>
          <p:cNvSpPr>
            <a:spLocks noGrp="1"/>
          </p:cNvSpPr>
          <p:nvPr>
            <p:ph sz="half" idx="1"/>
          </p:nvPr>
        </p:nvSpPr>
        <p:spPr/>
        <p:txBody>
          <a:bodyPr>
            <a:normAutofit fontScale="92500" lnSpcReduction="10000"/>
          </a:bodyPr>
          <a:lstStyle/>
          <a:p>
            <a:pPr marL="0" indent="0">
              <a:buNone/>
              <a:defRPr/>
            </a:pPr>
            <a:r>
              <a:rPr lang="en-US" sz="1600" dirty="0"/>
              <a:t> (a) are specifically exempted from disclosure by state or federal statute (ex. attorney-client privilege, FERPA records, mental health records, autopsy records, SSNs etc.); </a:t>
            </a:r>
          </a:p>
          <a:p>
            <a:pPr marL="0" indent="0">
              <a:buNone/>
              <a:defRPr/>
            </a:pPr>
            <a:r>
              <a:rPr lang="en-US" sz="1600" dirty="0"/>
              <a:t>(b) if disclosed would constitute an unwarranted invasion of personal privacy under the provisions of subdivision two of section eighty-nine of this article;</a:t>
            </a:r>
          </a:p>
          <a:p>
            <a:pPr marL="0" indent="0">
              <a:buNone/>
              <a:defRPr/>
            </a:pPr>
            <a:r>
              <a:rPr lang="en-US" sz="1600" dirty="0"/>
              <a:t>(c) if disclosed would impair present or imminent contract awards or collective bargaining negotiations;</a:t>
            </a:r>
          </a:p>
          <a:p>
            <a:pPr marL="0" indent="0">
              <a:buNone/>
              <a:defRPr/>
            </a:pPr>
            <a:br>
              <a:rPr lang="en-US" sz="1600" dirty="0"/>
            </a:br>
            <a:r>
              <a:rPr lang="en-US" sz="1600" dirty="0"/>
              <a:t>(d) are trade secrets or are submitted to an agency by a commercial enterprise or derived from information obtained from a commercial enterprise and which if disclosed would cause substantial injury to the competitive position of the subject enterprise; </a:t>
            </a:r>
          </a:p>
          <a:p>
            <a:pPr marL="0" indent="0">
              <a:buFont typeface="Arial" panose="020B0604020202020204" pitchFamily="34" charset="0"/>
              <a:buNone/>
              <a:defRPr/>
            </a:pPr>
            <a:r>
              <a:rPr lang="en-US" sz="1600" dirty="0"/>
              <a:t>e) are compiled for law enforcement purposes only to the extent that disclosure would meet certain law enforcement criteria</a:t>
            </a:r>
          </a:p>
        </p:txBody>
      </p:sp>
      <p:sp>
        <p:nvSpPr>
          <p:cNvPr id="4" name="Content Placeholder 3">
            <a:extLst>
              <a:ext uri="{FF2B5EF4-FFF2-40B4-BE49-F238E27FC236}">
                <a16:creationId xmlns:a16="http://schemas.microsoft.com/office/drawing/2014/main" id="{4EDC8B10-8075-C317-8AAC-E40FC9FB39A9}"/>
              </a:ext>
            </a:extLst>
          </p:cNvPr>
          <p:cNvSpPr>
            <a:spLocks noGrp="1"/>
          </p:cNvSpPr>
          <p:nvPr>
            <p:ph sz="half" idx="2"/>
          </p:nvPr>
        </p:nvSpPr>
        <p:spPr/>
        <p:txBody>
          <a:bodyPr>
            <a:normAutofit fontScale="92500" lnSpcReduction="10000"/>
          </a:bodyPr>
          <a:lstStyle/>
          <a:p>
            <a:pPr>
              <a:defRPr/>
            </a:pPr>
            <a:r>
              <a:rPr lang="en-US" sz="1600" dirty="0"/>
              <a:t>(f) if disclosed could endanger the life or safety of any person;</a:t>
            </a:r>
          </a:p>
          <a:p>
            <a:pPr>
              <a:defRPr/>
            </a:pPr>
            <a:r>
              <a:rPr lang="en-US" sz="1600" dirty="0"/>
              <a:t>(g) are inter-agency or intra-agency materials which are not:</a:t>
            </a:r>
          </a:p>
          <a:p>
            <a:pPr marL="400050" lvl="1" indent="0">
              <a:buFont typeface="Arial" panose="020B0604020202020204" pitchFamily="34" charset="0"/>
              <a:buNone/>
              <a:defRPr/>
            </a:pPr>
            <a:r>
              <a:rPr lang="en-US" sz="1600" dirty="0" err="1"/>
              <a:t>i</a:t>
            </a:r>
            <a:r>
              <a:rPr lang="en-US" sz="1600" dirty="0"/>
              <a:t>. statistical or factual tabulations or data;</a:t>
            </a:r>
            <a:br>
              <a:rPr lang="en-US" sz="1600" dirty="0"/>
            </a:br>
            <a:r>
              <a:rPr lang="en-US" sz="1600" dirty="0"/>
              <a:t>ii. instructions to staff that affect the public;</a:t>
            </a:r>
            <a:br>
              <a:rPr lang="en-US" sz="1600" dirty="0"/>
            </a:br>
            <a:r>
              <a:rPr lang="en-US" sz="1600" dirty="0"/>
              <a:t>iii. final agency policy or determinations; or</a:t>
            </a:r>
            <a:br>
              <a:rPr lang="en-US" sz="1600" dirty="0"/>
            </a:br>
            <a:r>
              <a:rPr lang="en-US" sz="1600" dirty="0"/>
              <a:t>iv. </a:t>
            </a:r>
            <a:r>
              <a:rPr lang="en-US" sz="1700" dirty="0"/>
              <a:t>external</a:t>
            </a:r>
            <a:r>
              <a:rPr lang="en-US" sz="1600" dirty="0"/>
              <a:t> audits, including but not limited to audits performed by the comptroller and the federal government; or </a:t>
            </a:r>
          </a:p>
          <a:p>
            <a:pPr>
              <a:defRPr/>
            </a:pPr>
            <a:r>
              <a:rPr lang="en-US" sz="1600" dirty="0"/>
              <a:t>(h) are examination questions or answers which are requested prior to the final administration of such questions; </a:t>
            </a:r>
          </a:p>
          <a:p>
            <a:pPr>
              <a:defRPr/>
            </a:pPr>
            <a:r>
              <a:rPr lang="en-US" sz="1600" dirty="0"/>
              <a:t>(</a:t>
            </a:r>
            <a:r>
              <a:rPr lang="en-US" sz="1600" dirty="0" err="1"/>
              <a:t>i</a:t>
            </a:r>
            <a:r>
              <a:rPr lang="en-US" sz="1600" dirty="0"/>
              <a:t>)  if  disclosed,  would  jeopardize the capacity of an agency or an entity that has shared information   with  an  agency  to  guarantee  the security of its information technology assets, such assets encompassing both electronic information systems and infrastructures; </a:t>
            </a:r>
          </a:p>
          <a:p>
            <a:endParaRPr lang="en-US" dirty="0"/>
          </a:p>
        </p:txBody>
      </p:sp>
      <p:sp>
        <p:nvSpPr>
          <p:cNvPr id="5" name="Footer Placeholder 4">
            <a:extLst>
              <a:ext uri="{FF2B5EF4-FFF2-40B4-BE49-F238E27FC236}">
                <a16:creationId xmlns:a16="http://schemas.microsoft.com/office/drawing/2014/main" id="{85ECA84B-7CE4-6183-DFE9-8632E299EC79}"/>
              </a:ext>
            </a:extLst>
          </p:cNvPr>
          <p:cNvSpPr>
            <a:spLocks noGrp="1"/>
          </p:cNvSpPr>
          <p:nvPr>
            <p:ph type="ftr" sz="quarter" idx="11"/>
          </p:nvPr>
        </p:nvSpPr>
        <p:spPr/>
        <p:txBody>
          <a:bodyPr/>
          <a:lstStyle/>
          <a:p>
            <a:r>
              <a:rPr lang="en-US" dirty="0"/>
              <a:t>How does foil apply to me?</a:t>
            </a:r>
          </a:p>
          <a:p>
            <a:r>
              <a:rPr lang="en-US" dirty="0"/>
              <a:t>University at Buffalo Policy, Compliance, and Internal Controls amybeers@buffalo.edu</a:t>
            </a:r>
          </a:p>
        </p:txBody>
      </p:sp>
    </p:spTree>
    <p:extLst>
      <p:ext uri="{BB962C8B-B14F-4D97-AF65-F5344CB8AC3E}">
        <p14:creationId xmlns:p14="http://schemas.microsoft.com/office/powerpoint/2010/main" val="597070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4" name="Rectangle 33">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A27F6929-1034-7E04-4E0A-45D0D1B0441F}"/>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a:lnSpc>
                <a:spcPct val="90000"/>
              </a:lnSpc>
              <a:spcAft>
                <a:spcPts val="600"/>
              </a:spcAft>
            </a:pPr>
            <a:r>
              <a:rPr lang="en-US" kern="1200" cap="all" baseline="0">
                <a:solidFill>
                  <a:srgbClr val="FFFFFF"/>
                </a:solidFill>
                <a:latin typeface="+mn-lt"/>
                <a:ea typeface="+mn-ea"/>
                <a:cs typeface="+mn-cs"/>
              </a:rPr>
              <a:t>University at Buffalo Policy, Compliance, and Internal Controls amybeers@buffalo.edu</a:t>
            </a:r>
          </a:p>
        </p:txBody>
      </p:sp>
      <p:sp>
        <p:nvSpPr>
          <p:cNvPr id="5" name="Title 4">
            <a:extLst>
              <a:ext uri="{FF2B5EF4-FFF2-40B4-BE49-F238E27FC236}">
                <a16:creationId xmlns:a16="http://schemas.microsoft.com/office/drawing/2014/main" id="{42959930-B5DB-A935-6AA9-9D5F695EE4FE}"/>
              </a:ext>
            </a:extLst>
          </p:cNvPr>
          <p:cNvSpPr>
            <a:spLocks noGrp="1"/>
          </p:cNvSpPr>
          <p:nvPr>
            <p:ph type="title"/>
          </p:nvPr>
        </p:nvSpPr>
        <p:spPr>
          <a:xfrm>
            <a:off x="1097280" y="865761"/>
            <a:ext cx="10058400" cy="1230277"/>
          </a:xfrm>
        </p:spPr>
        <p:txBody>
          <a:bodyPr>
            <a:normAutofit fontScale="90000"/>
          </a:bodyPr>
          <a:lstStyle/>
          <a:p>
            <a:pPr algn="ctr"/>
            <a:r>
              <a:rPr lang="en-US" sz="4200" b="1" u="sng" dirty="0"/>
              <a:t>Intra-Agency and Inter-Agency Material</a:t>
            </a:r>
            <a:br>
              <a:rPr lang="en-US" dirty="0"/>
            </a:br>
            <a:endParaRPr lang="en-US" dirty="0"/>
          </a:p>
        </p:txBody>
      </p:sp>
      <p:graphicFrame>
        <p:nvGraphicFramePr>
          <p:cNvPr id="25" name="TextBox 3">
            <a:extLst>
              <a:ext uri="{FF2B5EF4-FFF2-40B4-BE49-F238E27FC236}">
                <a16:creationId xmlns:a16="http://schemas.microsoft.com/office/drawing/2014/main" id="{7840C65A-51DD-EA7E-9841-1E0F5A8AC811}"/>
              </a:ext>
            </a:extLst>
          </p:cNvPr>
          <p:cNvGraphicFramePr/>
          <p:nvPr>
            <p:extLst>
              <p:ext uri="{D42A27DB-BD31-4B8C-83A1-F6EECF244321}">
                <p14:modId xmlns:p14="http://schemas.microsoft.com/office/powerpoint/2010/main" val="253216425"/>
              </p:ext>
            </p:extLst>
          </p:nvPr>
        </p:nvGraphicFramePr>
        <p:xfrm>
          <a:off x="1096963" y="1984248"/>
          <a:ext cx="10058400" cy="3900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80829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C81B1-7C11-6086-9209-4FBEB2E4087A}"/>
              </a:ext>
            </a:extLst>
          </p:cNvPr>
          <p:cNvSpPr>
            <a:spLocks noGrp="1"/>
          </p:cNvSpPr>
          <p:nvPr>
            <p:ph type="title"/>
          </p:nvPr>
        </p:nvSpPr>
        <p:spPr>
          <a:xfrm>
            <a:off x="457200" y="594359"/>
            <a:ext cx="3200400" cy="1737361"/>
          </a:xfrm>
        </p:spPr>
        <p:txBody>
          <a:bodyPr>
            <a:normAutofit/>
          </a:bodyPr>
          <a:lstStyle/>
          <a:p>
            <a:r>
              <a:rPr lang="en-US" dirty="0"/>
              <a:t>Unwarranted Invasion of Personal Privacy</a:t>
            </a:r>
            <a:endParaRPr lang="en-US" sz="3200" dirty="0"/>
          </a:p>
        </p:txBody>
      </p:sp>
      <p:sp>
        <p:nvSpPr>
          <p:cNvPr id="4" name="Text Placeholder 3">
            <a:extLst>
              <a:ext uri="{FF2B5EF4-FFF2-40B4-BE49-F238E27FC236}">
                <a16:creationId xmlns:a16="http://schemas.microsoft.com/office/drawing/2014/main" id="{17C72EE3-802E-136F-7145-D58097B835A2}"/>
              </a:ext>
            </a:extLst>
          </p:cNvPr>
          <p:cNvSpPr>
            <a:spLocks noGrp="1"/>
          </p:cNvSpPr>
          <p:nvPr>
            <p:ph type="body" sz="half" idx="2"/>
          </p:nvPr>
        </p:nvSpPr>
        <p:spPr>
          <a:xfrm>
            <a:off x="457200" y="2506436"/>
            <a:ext cx="3200400" cy="3798768"/>
          </a:xfrm>
        </p:spPr>
        <p:txBody>
          <a:bodyPr>
            <a:normAutofit/>
          </a:bodyPr>
          <a:lstStyle/>
          <a:p>
            <a:r>
              <a:rPr lang="en-US" dirty="0"/>
              <a:t>The unwarranted invasion of personal privacy exemption allows agencies to protect sensitive personal information while still promoting government transparency by disclosing non-private portions of records.</a:t>
            </a:r>
          </a:p>
          <a:p>
            <a:r>
              <a:rPr lang="en-US" dirty="0"/>
              <a:t>FOIL favors </a:t>
            </a:r>
            <a:r>
              <a:rPr lang="en-US" b="1" u="sng" dirty="0"/>
              <a:t>disclosure whenever possible</a:t>
            </a:r>
            <a:r>
              <a:rPr lang="en-US" dirty="0"/>
              <a:t>. Agencies should:</a:t>
            </a:r>
          </a:p>
          <a:p>
            <a:pPr marL="285750" lvl="0" indent="-285750">
              <a:buFont typeface="Arial" panose="020B0604020202020204" pitchFamily="34" charset="0"/>
              <a:buChar char="•"/>
            </a:pPr>
            <a:r>
              <a:rPr lang="en-US" dirty="0"/>
              <a:t>Release the record,</a:t>
            </a:r>
          </a:p>
          <a:p>
            <a:pPr marL="285750" lvl="0" indent="-285750">
              <a:buFont typeface="Arial" panose="020B0604020202020204" pitchFamily="34" charset="0"/>
              <a:buChar char="•"/>
            </a:pPr>
            <a:r>
              <a:rPr lang="en-US" dirty="0"/>
              <a:t>Redact only the personal information that is protected, and</a:t>
            </a:r>
          </a:p>
          <a:p>
            <a:pPr marL="285750" lvl="0" indent="-285750">
              <a:buFont typeface="Arial" panose="020B0604020202020204" pitchFamily="34" charset="0"/>
              <a:buChar char="•"/>
            </a:pPr>
            <a:r>
              <a:rPr lang="en-US" dirty="0"/>
              <a:t>Provide the remainder of the record.</a:t>
            </a:r>
          </a:p>
          <a:p>
            <a:endParaRPr lang="en-US" dirty="0"/>
          </a:p>
        </p:txBody>
      </p:sp>
      <p:sp>
        <p:nvSpPr>
          <p:cNvPr id="5" name="Footer Placeholder 4">
            <a:extLst>
              <a:ext uri="{FF2B5EF4-FFF2-40B4-BE49-F238E27FC236}">
                <a16:creationId xmlns:a16="http://schemas.microsoft.com/office/drawing/2014/main" id="{0E36A5EC-22AF-D7BD-AA15-E608114CFFD7}"/>
              </a:ext>
            </a:extLst>
          </p:cNvPr>
          <p:cNvSpPr>
            <a:spLocks noGrp="1"/>
          </p:cNvSpPr>
          <p:nvPr>
            <p:ph type="ftr" sz="quarter" idx="11"/>
          </p:nvPr>
        </p:nvSpPr>
        <p:spPr/>
        <p:txBody>
          <a:bodyPr/>
          <a:lstStyle/>
          <a:p>
            <a:pPr algn="ctr"/>
            <a:r>
              <a:rPr lang="en-US" dirty="0"/>
              <a:t>How does foil apply to me?</a:t>
            </a:r>
          </a:p>
          <a:p>
            <a:pPr algn="ctr"/>
            <a:r>
              <a:rPr lang="en-US" dirty="0"/>
              <a:t>University at Buffalo Policy, Compliance, and Internal Controls </a:t>
            </a:r>
            <a:r>
              <a:rPr lang="en-US" dirty="0">
                <a:solidFill>
                  <a:srgbClr val="0070C0"/>
                </a:solidFill>
              </a:rPr>
              <a:t>amybeers@buffalo.edu</a:t>
            </a:r>
          </a:p>
        </p:txBody>
      </p:sp>
      <p:graphicFrame>
        <p:nvGraphicFramePr>
          <p:cNvPr id="8" name="Content Placeholder 7">
            <a:extLst>
              <a:ext uri="{FF2B5EF4-FFF2-40B4-BE49-F238E27FC236}">
                <a16:creationId xmlns:a16="http://schemas.microsoft.com/office/drawing/2014/main" id="{996764AC-14AC-0728-46FF-D6E6184B76E3}"/>
              </a:ext>
            </a:extLst>
          </p:cNvPr>
          <p:cNvGraphicFramePr>
            <a:graphicFrameLocks noGrp="1"/>
          </p:cNvGraphicFramePr>
          <p:nvPr>
            <p:ph idx="1"/>
            <p:extLst>
              <p:ext uri="{D42A27DB-BD31-4B8C-83A1-F6EECF244321}">
                <p14:modId xmlns:p14="http://schemas.microsoft.com/office/powerpoint/2010/main" val="533506100"/>
              </p:ext>
            </p:extLst>
          </p:nvPr>
        </p:nvGraphicFramePr>
        <p:xfrm>
          <a:off x="4800600" y="1767812"/>
          <a:ext cx="6492875" cy="3581092"/>
        </p:xfrm>
        <a:graphic>
          <a:graphicData uri="http://schemas.openxmlformats.org/drawingml/2006/table">
            <a:tbl>
              <a:tblPr firstRow="1"/>
              <a:tblGrid>
                <a:gridCol w="2127732">
                  <a:extLst>
                    <a:ext uri="{9D8B030D-6E8A-4147-A177-3AD203B41FA5}">
                      <a16:colId xmlns:a16="http://schemas.microsoft.com/office/drawing/2014/main" val="740296547"/>
                    </a:ext>
                  </a:extLst>
                </a:gridCol>
                <a:gridCol w="2164572">
                  <a:extLst>
                    <a:ext uri="{9D8B030D-6E8A-4147-A177-3AD203B41FA5}">
                      <a16:colId xmlns:a16="http://schemas.microsoft.com/office/drawing/2014/main" val="3459712351"/>
                    </a:ext>
                  </a:extLst>
                </a:gridCol>
                <a:gridCol w="2200571">
                  <a:extLst>
                    <a:ext uri="{9D8B030D-6E8A-4147-A177-3AD203B41FA5}">
                      <a16:colId xmlns:a16="http://schemas.microsoft.com/office/drawing/2014/main" val="1844253796"/>
                    </a:ext>
                  </a:extLst>
                </a:gridCol>
              </a:tblGrid>
              <a:tr h="237146">
                <a:tc>
                  <a:txBody>
                    <a:bodyPr/>
                    <a:lstStyle/>
                    <a:p>
                      <a:pPr algn="l" rtl="0" fontAlgn="base">
                        <a:lnSpc>
                          <a:spcPts val="1800"/>
                        </a:lnSpc>
                        <a:buNone/>
                      </a:pPr>
                      <a:r>
                        <a:rPr lang="en-US" sz="1100" b="1" i="0" dirty="0">
                          <a:solidFill>
                            <a:srgbClr val="FFFFFF"/>
                          </a:solidFill>
                          <a:effectLst/>
                          <a:latin typeface="Avenir Next LT Pro Light" panose="020B0304020202020204" pitchFamily="34" charset="0"/>
                        </a:rPr>
                        <a:t>Category​</a:t>
                      </a:r>
                      <a:endParaRPr lang="en-US" sz="1100" b="1" i="0" dirty="0">
                        <a:solidFill>
                          <a:srgbClr val="FFFFFF"/>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0070C0"/>
                    </a:solidFill>
                  </a:tcPr>
                </a:tc>
                <a:tc>
                  <a:txBody>
                    <a:bodyPr/>
                    <a:lstStyle/>
                    <a:p>
                      <a:pPr algn="l" rtl="0" fontAlgn="base">
                        <a:lnSpc>
                          <a:spcPts val="1800"/>
                        </a:lnSpc>
                        <a:buNone/>
                      </a:pPr>
                      <a:r>
                        <a:rPr lang="en-US" sz="1100" b="1" i="0" dirty="0">
                          <a:solidFill>
                            <a:srgbClr val="FFFFFF"/>
                          </a:solidFill>
                          <a:effectLst/>
                          <a:latin typeface="Avenir Next LT Pro Light" panose="020B0304020202020204" pitchFamily="34" charset="0"/>
                        </a:rPr>
                        <a:t>Typically Withheld Information​</a:t>
                      </a:r>
                      <a:endParaRPr lang="en-US" sz="1100" b="1" i="0" dirty="0">
                        <a:solidFill>
                          <a:srgbClr val="FFFFFF"/>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0070C0"/>
                    </a:solidFill>
                  </a:tcPr>
                </a:tc>
                <a:tc>
                  <a:txBody>
                    <a:bodyPr/>
                    <a:lstStyle/>
                    <a:p>
                      <a:pPr algn="l" rtl="0" fontAlgn="base">
                        <a:lnSpc>
                          <a:spcPts val="1800"/>
                        </a:lnSpc>
                        <a:buNone/>
                      </a:pPr>
                      <a:r>
                        <a:rPr lang="en-US" sz="1100" b="1" i="0" dirty="0">
                          <a:solidFill>
                            <a:srgbClr val="FFFFFF"/>
                          </a:solidFill>
                          <a:effectLst/>
                          <a:latin typeface="Avenir Next LT Pro Light" panose="020B0304020202020204" pitchFamily="34" charset="0"/>
                        </a:rPr>
                        <a:t>Rationale​</a:t>
                      </a:r>
                      <a:endParaRPr lang="en-US" sz="1100" b="1" i="0" dirty="0">
                        <a:solidFill>
                          <a:srgbClr val="FFFFFF"/>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3618800298"/>
                  </a:ext>
                </a:extLst>
              </a:tr>
              <a:tr h="395240">
                <a:tc>
                  <a:txBody>
                    <a:bodyPr/>
                    <a:lstStyle/>
                    <a:p>
                      <a:pPr algn="l" rtl="0" fontAlgn="base">
                        <a:lnSpc>
                          <a:spcPts val="1800"/>
                        </a:lnSpc>
                        <a:buNone/>
                      </a:pPr>
                      <a:r>
                        <a:rPr lang="en-US" sz="1100" b="1" i="0">
                          <a:solidFill>
                            <a:srgbClr val="000000"/>
                          </a:solidFill>
                          <a:effectLst/>
                          <a:latin typeface="Avenir Next LT Pro Light" panose="020B0304020202020204" pitchFamily="34" charset="0"/>
                        </a:rPr>
                        <a:t>Personal Identifiers​</a:t>
                      </a:r>
                      <a:endParaRPr lang="en-US" sz="1100" b="1" i="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l" rtl="0" fontAlgn="base">
                        <a:lnSpc>
                          <a:spcPts val="1800"/>
                        </a:lnSpc>
                        <a:buNone/>
                      </a:pPr>
                      <a:r>
                        <a:rPr lang="en-US" sz="1100" b="1" i="0">
                          <a:solidFill>
                            <a:srgbClr val="000000"/>
                          </a:solidFill>
                          <a:effectLst/>
                          <a:latin typeface="Avenir Next LT Pro Light" panose="020B0304020202020204" pitchFamily="34" charset="0"/>
                        </a:rPr>
                        <a:t>Social Security numbers, dates of birth​</a:t>
                      </a:r>
                      <a:endParaRPr lang="en-US" sz="1100" b="1" i="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l" rtl="0" fontAlgn="base">
                        <a:lnSpc>
                          <a:spcPts val="1800"/>
                        </a:lnSpc>
                        <a:buNone/>
                      </a:pPr>
                      <a:r>
                        <a:rPr lang="en-US" sz="1100" b="1" i="0">
                          <a:solidFill>
                            <a:srgbClr val="000000"/>
                          </a:solidFill>
                          <a:effectLst/>
                          <a:latin typeface="Avenir Next LT Pro Light" panose="020B0304020202020204" pitchFamily="34" charset="0"/>
                        </a:rPr>
                        <a:t>High risk of identity theft; minimal public value​</a:t>
                      </a:r>
                      <a:endParaRPr lang="en-US" sz="1100" b="1" i="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37564660"/>
                  </a:ext>
                </a:extLst>
              </a:tr>
              <a:tr h="553340">
                <a:tc>
                  <a:txBody>
                    <a:bodyPr/>
                    <a:lstStyle/>
                    <a:p>
                      <a:pPr algn="l" rtl="0" fontAlgn="base">
                        <a:lnSpc>
                          <a:spcPts val="1800"/>
                        </a:lnSpc>
                        <a:buNone/>
                      </a:pPr>
                      <a:r>
                        <a:rPr lang="en-US" sz="1100" b="1" i="0">
                          <a:solidFill>
                            <a:srgbClr val="000000"/>
                          </a:solidFill>
                          <a:effectLst/>
                          <a:latin typeface="Avenir Next LT Pro Light" panose="020B0304020202020204" pitchFamily="34" charset="0"/>
                        </a:rPr>
                        <a:t>Contact Information​</a:t>
                      </a:r>
                      <a:endParaRPr lang="en-US" sz="1100" b="1" i="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l" rtl="0" fontAlgn="base">
                        <a:lnSpc>
                          <a:spcPts val="1800"/>
                        </a:lnSpc>
                        <a:buNone/>
                      </a:pPr>
                      <a:r>
                        <a:rPr lang="en-US" sz="1100" b="1" i="0">
                          <a:solidFill>
                            <a:srgbClr val="000000"/>
                          </a:solidFill>
                          <a:effectLst/>
                          <a:latin typeface="Avenir Next LT Pro Light" panose="020B0304020202020204" pitchFamily="34" charset="0"/>
                        </a:rPr>
                        <a:t>Home addresses, personal phone numbers, personal email addresses​</a:t>
                      </a:r>
                      <a:endParaRPr lang="en-US" sz="1100" b="1" i="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l" rtl="0" fontAlgn="base">
                        <a:lnSpc>
                          <a:spcPts val="1800"/>
                        </a:lnSpc>
                        <a:buNone/>
                      </a:pPr>
                      <a:r>
                        <a:rPr lang="en-US" sz="1100" b="1" i="0">
                          <a:solidFill>
                            <a:srgbClr val="000000"/>
                          </a:solidFill>
                          <a:effectLst/>
                          <a:latin typeface="Avenir Next LT Pro Light" panose="020B0304020202020204" pitchFamily="34" charset="0"/>
                        </a:rPr>
                        <a:t>Protects personal safety and avoids harassment​</a:t>
                      </a:r>
                      <a:endParaRPr lang="en-US" sz="1100" b="1" i="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8286204"/>
                  </a:ext>
                </a:extLst>
              </a:tr>
              <a:tr h="395240">
                <a:tc>
                  <a:txBody>
                    <a:bodyPr/>
                    <a:lstStyle/>
                    <a:p>
                      <a:pPr algn="l" rtl="0" fontAlgn="base">
                        <a:lnSpc>
                          <a:spcPts val="1800"/>
                        </a:lnSpc>
                        <a:buNone/>
                      </a:pPr>
                      <a:r>
                        <a:rPr lang="en-US" sz="1100" b="1" i="0">
                          <a:solidFill>
                            <a:srgbClr val="000000"/>
                          </a:solidFill>
                          <a:effectLst/>
                          <a:latin typeface="Avenir Next LT Pro Light" panose="020B0304020202020204" pitchFamily="34" charset="0"/>
                        </a:rPr>
                        <a:t>Medical Information​</a:t>
                      </a:r>
                      <a:endParaRPr lang="en-US" sz="1100" b="1" i="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l" rtl="0" fontAlgn="base">
                        <a:lnSpc>
                          <a:spcPts val="1800"/>
                        </a:lnSpc>
                        <a:buNone/>
                      </a:pPr>
                      <a:r>
                        <a:rPr lang="en-US" sz="1100" b="1" i="0">
                          <a:solidFill>
                            <a:srgbClr val="000000"/>
                          </a:solidFill>
                          <a:effectLst/>
                          <a:latin typeface="Avenir Next LT Pro Light" panose="020B0304020202020204" pitchFamily="34" charset="0"/>
                        </a:rPr>
                        <a:t>Medical records, health conditions​</a:t>
                      </a:r>
                      <a:endParaRPr lang="en-US" sz="1100" b="1" i="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l" rtl="0" fontAlgn="base">
                        <a:lnSpc>
                          <a:spcPts val="1800"/>
                        </a:lnSpc>
                        <a:buNone/>
                      </a:pPr>
                      <a:r>
                        <a:rPr lang="en-US" sz="1100" b="1" i="0">
                          <a:solidFill>
                            <a:srgbClr val="000000"/>
                          </a:solidFill>
                          <a:effectLst/>
                          <a:latin typeface="Avenir Next LT Pro Light" panose="020B0304020202020204" pitchFamily="34" charset="0"/>
                        </a:rPr>
                        <a:t>Highly sensitive and unrelated to government accountability​</a:t>
                      </a:r>
                      <a:endParaRPr lang="en-US" sz="1100" b="1" i="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67871462"/>
                  </a:ext>
                </a:extLst>
              </a:tr>
              <a:tr h="553340">
                <a:tc>
                  <a:txBody>
                    <a:bodyPr/>
                    <a:lstStyle/>
                    <a:p>
                      <a:pPr algn="l" rtl="0" fontAlgn="base">
                        <a:lnSpc>
                          <a:spcPts val="1800"/>
                        </a:lnSpc>
                        <a:buNone/>
                      </a:pPr>
                      <a:r>
                        <a:rPr lang="en-US" sz="1100" b="1" i="0">
                          <a:solidFill>
                            <a:srgbClr val="000000"/>
                          </a:solidFill>
                          <a:effectLst/>
                          <a:latin typeface="Avenir Next LT Pro Light" panose="020B0304020202020204" pitchFamily="34" charset="0"/>
                        </a:rPr>
                        <a:t>Employment Details​</a:t>
                      </a:r>
                      <a:endParaRPr lang="en-US" sz="1100" b="1" i="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l" rtl="0" fontAlgn="base">
                        <a:lnSpc>
                          <a:spcPts val="1800"/>
                        </a:lnSpc>
                        <a:buNone/>
                      </a:pPr>
                      <a:r>
                        <a:rPr lang="en-US" sz="1100" b="1" i="0">
                          <a:solidFill>
                            <a:srgbClr val="000000"/>
                          </a:solidFill>
                          <a:effectLst/>
                          <a:latin typeface="Avenir Next LT Pro Light" panose="020B0304020202020204" pitchFamily="34" charset="0"/>
                        </a:rPr>
                        <a:t>Non-final disciplinary records, evaluations unrelated to misconduct findings​</a:t>
                      </a:r>
                      <a:endParaRPr lang="en-US" sz="1100" b="1" i="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l" rtl="0" fontAlgn="base">
                        <a:lnSpc>
                          <a:spcPts val="1800"/>
                        </a:lnSpc>
                        <a:buNone/>
                      </a:pPr>
                      <a:r>
                        <a:rPr lang="en-US" sz="1100" b="1" i="0">
                          <a:solidFill>
                            <a:srgbClr val="000000"/>
                          </a:solidFill>
                          <a:effectLst/>
                          <a:latin typeface="Avenir Next LT Pro Light" panose="020B0304020202020204" pitchFamily="34" charset="0"/>
                        </a:rPr>
                        <a:t>Disclosure may be offensive and not relevant to public oversight​</a:t>
                      </a:r>
                      <a:endParaRPr lang="en-US" sz="1100" b="1" i="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32854745"/>
                  </a:ext>
                </a:extLst>
              </a:tr>
              <a:tr h="395240">
                <a:tc>
                  <a:txBody>
                    <a:bodyPr/>
                    <a:lstStyle/>
                    <a:p>
                      <a:pPr algn="l" rtl="0" fontAlgn="base">
                        <a:lnSpc>
                          <a:spcPts val="1800"/>
                        </a:lnSpc>
                        <a:buNone/>
                      </a:pPr>
                      <a:r>
                        <a:rPr lang="en-US" sz="1100" b="1" i="0" dirty="0">
                          <a:solidFill>
                            <a:srgbClr val="000000"/>
                          </a:solidFill>
                          <a:effectLst/>
                          <a:latin typeface="Avenir Next LT Pro Light" panose="020B0304020202020204" pitchFamily="34" charset="0"/>
                        </a:rPr>
                        <a:t>Agency Practice​</a:t>
                      </a:r>
                      <a:endParaRPr lang="en-US" sz="1100" b="1" i="0" dirty="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l" rtl="0" fontAlgn="base">
                        <a:lnSpc>
                          <a:spcPts val="1800"/>
                        </a:lnSpc>
                        <a:buNone/>
                      </a:pPr>
                      <a:r>
                        <a:rPr lang="en-US" sz="1100" b="1" i="0" dirty="0">
                          <a:solidFill>
                            <a:srgbClr val="000000"/>
                          </a:solidFill>
                          <a:effectLst/>
                          <a:latin typeface="Avenir Next LT Pro Light" panose="020B0304020202020204" pitchFamily="34" charset="0"/>
                        </a:rPr>
                        <a:t>Redaction rather than full denial​</a:t>
                      </a:r>
                      <a:endParaRPr lang="en-US" sz="1100" b="1" i="0" dirty="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l" rtl="0" fontAlgn="base">
                        <a:lnSpc>
                          <a:spcPts val="1800"/>
                        </a:lnSpc>
                        <a:buNone/>
                      </a:pPr>
                      <a:r>
                        <a:rPr lang="en-US" sz="1100" b="1" i="0" dirty="0">
                          <a:solidFill>
                            <a:srgbClr val="000000"/>
                          </a:solidFill>
                          <a:effectLst/>
                          <a:latin typeface="Avenir Next LT Pro Light" panose="020B0304020202020204" pitchFamily="34" charset="0"/>
                        </a:rPr>
                        <a:t>Balances transparency with privacy protection</a:t>
                      </a:r>
                      <a:endParaRPr lang="en-US" sz="1100" b="1" i="0" dirty="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14527065"/>
                  </a:ext>
                </a:extLst>
              </a:tr>
              <a:tr h="395240">
                <a:tc>
                  <a:txBody>
                    <a:bodyPr/>
                    <a:lstStyle/>
                    <a:p>
                      <a:pPr algn="l" rtl="0" fontAlgn="base">
                        <a:lnSpc>
                          <a:spcPts val="1800"/>
                        </a:lnSpc>
                        <a:buNone/>
                      </a:pPr>
                      <a:r>
                        <a:rPr lang="en-US" sz="1100" b="1" i="0" dirty="0">
                          <a:solidFill>
                            <a:srgbClr val="000000"/>
                          </a:solidFill>
                          <a:effectLst/>
                          <a:latin typeface="Avenir Next LT Pro Light" panose="020B0304020202020204" pitchFamily="34" charset="0"/>
                        </a:rPr>
                        <a:t>FERPA and HIPAA</a:t>
                      </a:r>
                      <a:endParaRPr lang="en-US" sz="1100" b="1" i="0" dirty="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l" rtl="0" fontAlgn="base">
                        <a:lnSpc>
                          <a:spcPts val="1800"/>
                        </a:lnSpc>
                        <a:buNone/>
                      </a:pPr>
                      <a:r>
                        <a:rPr lang="en-US" sz="1100" b="1" i="0" dirty="0">
                          <a:solidFill>
                            <a:srgbClr val="000000"/>
                          </a:solidFill>
                          <a:effectLst/>
                          <a:latin typeface="Avenir Next LT Pro Light" panose="020B0304020202020204" pitchFamily="34" charset="0"/>
                        </a:rPr>
                        <a:t>All Protected Information</a:t>
                      </a:r>
                      <a:endParaRPr lang="en-US" sz="1100" b="1" i="0" dirty="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lgn="l" rtl="0" fontAlgn="base">
                        <a:lnSpc>
                          <a:spcPts val="1800"/>
                        </a:lnSpc>
                        <a:buNone/>
                      </a:pPr>
                      <a:r>
                        <a:rPr lang="en-US" sz="1100" b="1" i="0" dirty="0">
                          <a:solidFill>
                            <a:srgbClr val="000000"/>
                          </a:solidFill>
                          <a:effectLst/>
                          <a:latin typeface="Avenir Next LT Pro Light" panose="020B0304020202020204" pitchFamily="34" charset="0"/>
                        </a:rPr>
                        <a:t>Federal Law</a:t>
                      </a:r>
                      <a:endParaRPr lang="en-US" sz="1100" b="1" i="0" dirty="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446817891"/>
                  </a:ext>
                </a:extLst>
              </a:tr>
            </a:tbl>
          </a:graphicData>
        </a:graphic>
      </p:graphicFrame>
    </p:spTree>
    <p:extLst>
      <p:ext uri="{BB962C8B-B14F-4D97-AF65-F5344CB8AC3E}">
        <p14:creationId xmlns:p14="http://schemas.microsoft.com/office/powerpoint/2010/main" val="1618482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8A288-4259-1CE4-6869-7985271D035E}"/>
              </a:ext>
            </a:extLst>
          </p:cNvPr>
          <p:cNvSpPr>
            <a:spLocks noGrp="1"/>
          </p:cNvSpPr>
          <p:nvPr>
            <p:ph type="title"/>
          </p:nvPr>
        </p:nvSpPr>
        <p:spPr>
          <a:xfrm>
            <a:off x="1097280" y="286603"/>
            <a:ext cx="10058400" cy="1203869"/>
          </a:xfrm>
        </p:spPr>
        <p:txBody>
          <a:bodyPr>
            <a:normAutofit/>
          </a:bodyPr>
          <a:lstStyle/>
          <a:p>
            <a:pPr algn="ctr"/>
            <a:r>
              <a:rPr lang="en-US" sz="4000" b="1" dirty="0">
                <a:solidFill>
                  <a:srgbClr val="0070C0"/>
                </a:solidFill>
              </a:rPr>
              <a:t>Impair Contract Awards </a:t>
            </a:r>
            <a:br>
              <a:rPr lang="en-US" sz="4000" b="1" dirty="0">
                <a:solidFill>
                  <a:srgbClr val="0070C0"/>
                </a:solidFill>
              </a:rPr>
            </a:br>
            <a:endParaRPr lang="en-US" sz="4000" b="1" dirty="0">
              <a:solidFill>
                <a:srgbClr val="0070C0"/>
              </a:solidFill>
            </a:endParaRPr>
          </a:p>
        </p:txBody>
      </p:sp>
      <p:sp>
        <p:nvSpPr>
          <p:cNvPr id="3" name="Content Placeholder 2">
            <a:extLst>
              <a:ext uri="{FF2B5EF4-FFF2-40B4-BE49-F238E27FC236}">
                <a16:creationId xmlns:a16="http://schemas.microsoft.com/office/drawing/2014/main" id="{93388E00-4FA9-2DC2-632D-0AE477F23848}"/>
              </a:ext>
            </a:extLst>
          </p:cNvPr>
          <p:cNvSpPr>
            <a:spLocks noGrp="1"/>
          </p:cNvSpPr>
          <p:nvPr>
            <p:ph sz="half" idx="1"/>
          </p:nvPr>
        </p:nvSpPr>
        <p:spPr>
          <a:xfrm>
            <a:off x="1212233" y="1845734"/>
            <a:ext cx="4822805" cy="4023360"/>
          </a:xfrm>
        </p:spPr>
        <p:txBody>
          <a:bodyPr>
            <a:normAutofit fontScale="92500" lnSpcReduction="10000"/>
          </a:bodyPr>
          <a:lstStyle/>
          <a:p>
            <a:pPr algn="ctr"/>
            <a:r>
              <a:rPr lang="en-US" b="1" u="sng" dirty="0">
                <a:solidFill>
                  <a:srgbClr val="0070C0"/>
                </a:solidFill>
              </a:rPr>
              <a:t>Contract Awards</a:t>
            </a:r>
          </a:p>
          <a:p>
            <a:pPr>
              <a:defRPr/>
            </a:pPr>
            <a:r>
              <a:rPr lang="en-US" altLang="en-US" sz="1800" dirty="0">
                <a:solidFill>
                  <a:schemeClr val="tx1"/>
                </a:solidFill>
                <a:cs typeface="Arial" panose="020B0604020202020204" pitchFamily="34" charset="0"/>
              </a:rPr>
              <a:t>An agency may withhold records or portions of records which:</a:t>
            </a:r>
          </a:p>
          <a:p>
            <a:pPr marL="0" indent="0">
              <a:buNone/>
              <a:defRPr/>
            </a:pPr>
            <a:endParaRPr lang="en-US" altLang="en-US" sz="1800" dirty="0">
              <a:solidFill>
                <a:schemeClr val="tx1"/>
              </a:solidFill>
              <a:cs typeface="Arial" panose="020B0604020202020204" pitchFamily="34" charset="0"/>
            </a:endParaRPr>
          </a:p>
          <a:p>
            <a:pPr lvl="1">
              <a:defRPr/>
            </a:pPr>
            <a:r>
              <a:rPr lang="en-US" dirty="0">
                <a:solidFill>
                  <a:schemeClr val="tx1"/>
                </a:solidFill>
              </a:rPr>
              <a:t>if disclosed would impair present or imminent contract awards or collective bargaining negotiations.</a:t>
            </a:r>
          </a:p>
          <a:p>
            <a:pPr marL="201168" lvl="1" indent="0">
              <a:buNone/>
              <a:defRPr/>
            </a:pPr>
            <a:endParaRPr lang="en-US" dirty="0">
              <a:solidFill>
                <a:schemeClr val="tx1"/>
              </a:solidFill>
              <a:cs typeface="Arial" panose="020B0604020202020204" pitchFamily="34" charset="0"/>
            </a:endParaRPr>
          </a:p>
          <a:p>
            <a:pPr marL="0" indent="0">
              <a:buNone/>
              <a:defRPr/>
            </a:pPr>
            <a:r>
              <a:rPr lang="en-US" sz="1800" dirty="0">
                <a:solidFill>
                  <a:schemeClr val="tx1"/>
                </a:solidFill>
                <a:cs typeface="Arial" panose="020B0604020202020204" pitchFamily="34" charset="0"/>
              </a:rPr>
              <a:t>Key word is </a:t>
            </a:r>
            <a:r>
              <a:rPr lang="en-US" sz="1800" b="1" dirty="0">
                <a:solidFill>
                  <a:schemeClr val="tx1"/>
                </a:solidFill>
                <a:cs typeface="Arial" panose="020B0604020202020204" pitchFamily="34" charset="0"/>
              </a:rPr>
              <a:t>“impair.”  </a:t>
            </a:r>
            <a:r>
              <a:rPr lang="en-US" sz="1800" dirty="0">
                <a:solidFill>
                  <a:schemeClr val="tx1"/>
                </a:solidFill>
                <a:cs typeface="Arial" panose="020B0604020202020204" pitchFamily="34" charset="0"/>
              </a:rPr>
              <a:t>Would disclosure of the record give one party an unfair advantage over another or  put UB in a weakened bargaining position?</a:t>
            </a:r>
            <a:endParaRPr lang="en-US" sz="1800" dirty="0">
              <a:solidFill>
                <a:schemeClr val="tx1"/>
              </a:solidFill>
            </a:endParaRPr>
          </a:p>
        </p:txBody>
      </p:sp>
      <p:sp>
        <p:nvSpPr>
          <p:cNvPr id="4" name="Content Placeholder 3">
            <a:extLst>
              <a:ext uri="{FF2B5EF4-FFF2-40B4-BE49-F238E27FC236}">
                <a16:creationId xmlns:a16="http://schemas.microsoft.com/office/drawing/2014/main" id="{87E10E28-4810-50D0-85D4-3B73D8756E18}"/>
              </a:ext>
            </a:extLst>
          </p:cNvPr>
          <p:cNvSpPr>
            <a:spLocks noGrp="1"/>
          </p:cNvSpPr>
          <p:nvPr>
            <p:ph sz="half" idx="2"/>
          </p:nvPr>
        </p:nvSpPr>
        <p:spPr>
          <a:xfrm>
            <a:off x="5934269" y="1845735"/>
            <a:ext cx="5393094" cy="4023360"/>
          </a:xfrm>
        </p:spPr>
        <p:txBody>
          <a:bodyPr>
            <a:normAutofit fontScale="92500" lnSpcReduction="10000"/>
          </a:bodyPr>
          <a:lstStyle/>
          <a:p>
            <a:r>
              <a:rPr lang="en-US" b="1" i="0" u="sng" dirty="0">
                <a:solidFill>
                  <a:srgbClr val="0070C0"/>
                </a:solidFill>
                <a:effectLst/>
              </a:rPr>
              <a:t>Committee on Open Government Advisory Opinion</a:t>
            </a:r>
          </a:p>
          <a:p>
            <a:endParaRPr lang="en-US" sz="1700" b="0" i="0" dirty="0">
              <a:solidFill>
                <a:srgbClr val="000000"/>
              </a:solidFill>
              <a:effectLst/>
            </a:endParaRPr>
          </a:p>
          <a:p>
            <a:r>
              <a:rPr lang="en-US" sz="1700" b="0" i="0" dirty="0">
                <a:solidFill>
                  <a:srgbClr val="000000"/>
                </a:solidFill>
                <a:effectLst/>
              </a:rPr>
              <a:t>“When an agency solicits bids, but the deadline for their submission has not been reached, premature disclosure to another possible submitter might provide that person or firm with an unfair advantage vis a vis those who already submitted bids. Further, disclosure of the identities of bidders or the number of bidders might enable another potential bidder to tailor his bid in a manner that provides him with an unfair advantage in the bidding process. In such a situation, harm or "impairment" would likely be the result, and the records could justifiably be denied.”</a:t>
            </a:r>
            <a:endParaRPr lang="en-US" sz="1700" b="1" u="sng" dirty="0">
              <a:solidFill>
                <a:schemeClr val="tx1"/>
              </a:solidFill>
            </a:endParaRPr>
          </a:p>
          <a:p>
            <a:endParaRPr lang="en-US" sz="1000" b="1" u="sng" dirty="0">
              <a:solidFill>
                <a:schemeClr val="tx1"/>
              </a:solidFill>
            </a:endParaRPr>
          </a:p>
          <a:p>
            <a:endParaRPr lang="en-US" sz="1000" b="1" u="sng" dirty="0">
              <a:solidFill>
                <a:srgbClr val="0070C0"/>
              </a:solidFill>
              <a:hlinkClick r:id="rId2">
                <a:extLst>
                  <a:ext uri="{A12FA001-AC4F-418D-AE19-62706E023703}">
                    <ahyp:hlinkClr xmlns:ahyp="http://schemas.microsoft.com/office/drawing/2018/hyperlinkcolor" val="tx"/>
                  </a:ext>
                </a:extLst>
              </a:hlinkClick>
            </a:endParaRPr>
          </a:p>
          <a:p>
            <a:endParaRPr lang="en-US" sz="1000" b="1" u="sng" dirty="0">
              <a:solidFill>
                <a:srgbClr val="0070C0"/>
              </a:solidFill>
              <a:hlinkClick r:id="rId2">
                <a:extLst>
                  <a:ext uri="{A12FA001-AC4F-418D-AE19-62706E023703}">
                    <ahyp:hlinkClr xmlns:ahyp="http://schemas.microsoft.com/office/drawing/2018/hyperlinkcolor" val="tx"/>
                  </a:ext>
                </a:extLst>
              </a:hlinkClick>
            </a:endParaRPr>
          </a:p>
          <a:p>
            <a:r>
              <a:rPr lang="en-US" sz="1000" b="1" u="sng" dirty="0">
                <a:solidFill>
                  <a:srgbClr val="0070C0"/>
                </a:solidFill>
                <a:hlinkClick r:id="rId2">
                  <a:extLst>
                    <a:ext uri="{A12FA001-AC4F-418D-AE19-62706E023703}">
                      <ahyp:hlinkClr xmlns:ahyp="http://schemas.microsoft.com/office/drawing/2018/hyperlinkcolor" val="tx"/>
                    </a:ext>
                  </a:extLst>
                </a:hlinkClick>
              </a:rPr>
              <a:t>https://docs.dos.ny.gov/coog/ftext/f11933.htm</a:t>
            </a:r>
            <a:r>
              <a:rPr lang="en-US" sz="1000" b="1" u="sng" dirty="0">
                <a:solidFill>
                  <a:srgbClr val="0070C0"/>
                </a:solidFill>
              </a:rPr>
              <a:t> </a:t>
            </a:r>
          </a:p>
        </p:txBody>
      </p:sp>
      <p:sp>
        <p:nvSpPr>
          <p:cNvPr id="5" name="Footer Placeholder 4">
            <a:extLst>
              <a:ext uri="{FF2B5EF4-FFF2-40B4-BE49-F238E27FC236}">
                <a16:creationId xmlns:a16="http://schemas.microsoft.com/office/drawing/2014/main" id="{F6976B0D-DC64-C23C-43AA-93376173727B}"/>
              </a:ext>
            </a:extLst>
          </p:cNvPr>
          <p:cNvSpPr>
            <a:spLocks noGrp="1"/>
          </p:cNvSpPr>
          <p:nvPr>
            <p:ph type="ftr" sz="quarter" idx="11"/>
          </p:nvPr>
        </p:nvSpPr>
        <p:spPr/>
        <p:txBody>
          <a:bodyPr/>
          <a:lstStyle/>
          <a:p>
            <a:r>
              <a:rPr lang="en-US" dirty="0"/>
              <a:t>How does foil apply to me?</a:t>
            </a:r>
          </a:p>
          <a:p>
            <a:r>
              <a:rPr lang="en-US" dirty="0"/>
              <a:t>University at Buffalo Policy, Compliance, and Internal Controls amybeers@buffalo.edu</a:t>
            </a:r>
          </a:p>
        </p:txBody>
      </p:sp>
    </p:spTree>
    <p:extLst>
      <p:ext uri="{BB962C8B-B14F-4D97-AF65-F5344CB8AC3E}">
        <p14:creationId xmlns:p14="http://schemas.microsoft.com/office/powerpoint/2010/main" val="12366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C3573-1782-6DA7-60ED-34D3FDBEC2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1FD705-1E3B-8821-CFA4-5B086174079C}"/>
              </a:ext>
            </a:extLst>
          </p:cNvPr>
          <p:cNvSpPr>
            <a:spLocks noGrp="1"/>
          </p:cNvSpPr>
          <p:nvPr>
            <p:ph type="title"/>
          </p:nvPr>
        </p:nvSpPr>
        <p:spPr>
          <a:xfrm>
            <a:off x="457200" y="552796"/>
            <a:ext cx="3200400" cy="1737361"/>
          </a:xfrm>
        </p:spPr>
        <p:txBody>
          <a:bodyPr>
            <a:normAutofit fontScale="90000"/>
          </a:bodyPr>
          <a:lstStyle/>
          <a:p>
            <a:r>
              <a:rPr lang="en-US" dirty="0"/>
              <a:t>Security of Information Technology Assets</a:t>
            </a:r>
            <a:endParaRPr lang="en-US" sz="3200" dirty="0"/>
          </a:p>
        </p:txBody>
      </p:sp>
      <p:sp>
        <p:nvSpPr>
          <p:cNvPr id="4" name="Text Placeholder 3">
            <a:extLst>
              <a:ext uri="{FF2B5EF4-FFF2-40B4-BE49-F238E27FC236}">
                <a16:creationId xmlns:a16="http://schemas.microsoft.com/office/drawing/2014/main" id="{293EC7BA-EE11-1687-853F-3EC441B8FD1A}"/>
              </a:ext>
            </a:extLst>
          </p:cNvPr>
          <p:cNvSpPr>
            <a:spLocks noGrp="1"/>
          </p:cNvSpPr>
          <p:nvPr>
            <p:ph type="body" sz="half" idx="2"/>
          </p:nvPr>
        </p:nvSpPr>
        <p:spPr>
          <a:xfrm>
            <a:off x="457200" y="2506436"/>
            <a:ext cx="3200400" cy="3798768"/>
          </a:xfrm>
        </p:spPr>
        <p:txBody>
          <a:bodyPr>
            <a:normAutofit/>
          </a:bodyPr>
          <a:lstStyle/>
          <a:p>
            <a:endParaRPr lang="en-US" b="1" dirty="0"/>
          </a:p>
          <a:p>
            <a:r>
              <a:rPr lang="en-US" b="1" dirty="0"/>
              <a:t>FOIL promotes transparency, but agencies are not required to disclose information that could compromise the security of their IT systems or infrastructure and increase the risk of cyber threats.</a:t>
            </a:r>
            <a:endParaRPr lang="en-US" dirty="0"/>
          </a:p>
          <a:p>
            <a:endParaRPr lang="en-US" dirty="0"/>
          </a:p>
        </p:txBody>
      </p:sp>
      <p:sp>
        <p:nvSpPr>
          <p:cNvPr id="5" name="Footer Placeholder 4">
            <a:extLst>
              <a:ext uri="{FF2B5EF4-FFF2-40B4-BE49-F238E27FC236}">
                <a16:creationId xmlns:a16="http://schemas.microsoft.com/office/drawing/2014/main" id="{B5305934-5E29-0FE2-0CBF-6385F5041086}"/>
              </a:ext>
            </a:extLst>
          </p:cNvPr>
          <p:cNvSpPr>
            <a:spLocks noGrp="1"/>
          </p:cNvSpPr>
          <p:nvPr>
            <p:ph type="ftr" sz="quarter" idx="11"/>
          </p:nvPr>
        </p:nvSpPr>
        <p:spPr/>
        <p:txBody>
          <a:bodyPr/>
          <a:lstStyle/>
          <a:p>
            <a:pPr algn="ctr"/>
            <a:r>
              <a:rPr lang="en-US" dirty="0"/>
              <a:t>How does foil apply to me?</a:t>
            </a:r>
          </a:p>
          <a:p>
            <a:pPr algn="ctr"/>
            <a:r>
              <a:rPr lang="en-US" dirty="0"/>
              <a:t>University at Buffalo Policy, Compliance, and Internal Controls </a:t>
            </a:r>
            <a:r>
              <a:rPr lang="en-US" dirty="0">
                <a:solidFill>
                  <a:srgbClr val="0070C0"/>
                </a:solidFill>
              </a:rPr>
              <a:t>amybeers@buffalo.edu</a:t>
            </a:r>
          </a:p>
        </p:txBody>
      </p:sp>
      <p:graphicFrame>
        <p:nvGraphicFramePr>
          <p:cNvPr id="8" name="Content Placeholder 7">
            <a:extLst>
              <a:ext uri="{FF2B5EF4-FFF2-40B4-BE49-F238E27FC236}">
                <a16:creationId xmlns:a16="http://schemas.microsoft.com/office/drawing/2014/main" id="{50AED510-2441-E123-0304-BE611CE0D07E}"/>
              </a:ext>
            </a:extLst>
          </p:cNvPr>
          <p:cNvGraphicFramePr>
            <a:graphicFrameLocks noGrp="1"/>
          </p:cNvGraphicFramePr>
          <p:nvPr>
            <p:ph idx="1"/>
            <p:extLst>
              <p:ext uri="{D42A27DB-BD31-4B8C-83A1-F6EECF244321}">
                <p14:modId xmlns:p14="http://schemas.microsoft.com/office/powerpoint/2010/main" val="95553178"/>
              </p:ext>
            </p:extLst>
          </p:nvPr>
        </p:nvGraphicFramePr>
        <p:xfrm>
          <a:off x="4800600" y="1767812"/>
          <a:ext cx="6492875" cy="3175332"/>
        </p:xfrm>
        <a:graphic>
          <a:graphicData uri="http://schemas.openxmlformats.org/drawingml/2006/table">
            <a:tbl>
              <a:tblPr firstRow="1"/>
              <a:tblGrid>
                <a:gridCol w="2127732">
                  <a:extLst>
                    <a:ext uri="{9D8B030D-6E8A-4147-A177-3AD203B41FA5}">
                      <a16:colId xmlns:a16="http://schemas.microsoft.com/office/drawing/2014/main" val="740296547"/>
                    </a:ext>
                  </a:extLst>
                </a:gridCol>
                <a:gridCol w="2166682">
                  <a:extLst>
                    <a:ext uri="{9D8B030D-6E8A-4147-A177-3AD203B41FA5}">
                      <a16:colId xmlns:a16="http://schemas.microsoft.com/office/drawing/2014/main" val="3459712351"/>
                    </a:ext>
                  </a:extLst>
                </a:gridCol>
                <a:gridCol w="2198461">
                  <a:extLst>
                    <a:ext uri="{9D8B030D-6E8A-4147-A177-3AD203B41FA5}">
                      <a16:colId xmlns:a16="http://schemas.microsoft.com/office/drawing/2014/main" val="1844253796"/>
                    </a:ext>
                  </a:extLst>
                </a:gridCol>
              </a:tblGrid>
              <a:tr h="237146">
                <a:tc>
                  <a:txBody>
                    <a:bodyPr/>
                    <a:lstStyle/>
                    <a:p>
                      <a:pPr algn="l" rtl="0" fontAlgn="base">
                        <a:lnSpc>
                          <a:spcPts val="1800"/>
                        </a:lnSpc>
                        <a:buNone/>
                      </a:pPr>
                      <a:r>
                        <a:rPr lang="en-US" sz="1100" b="1" i="0">
                          <a:solidFill>
                            <a:srgbClr val="FFFFFF"/>
                          </a:solidFill>
                          <a:effectLst/>
                          <a:latin typeface="Avenir Next LT Pro Light" panose="020B0304020202020204" pitchFamily="34" charset="0"/>
                        </a:rPr>
                        <a:t>Category​</a:t>
                      </a:r>
                      <a:endParaRPr lang="en-US" sz="1100" b="1" i="0">
                        <a:solidFill>
                          <a:srgbClr val="FFFFFF"/>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0070C0"/>
                    </a:solidFill>
                  </a:tcPr>
                </a:tc>
                <a:tc>
                  <a:txBody>
                    <a:bodyPr/>
                    <a:lstStyle/>
                    <a:p>
                      <a:pPr>
                        <a:buNone/>
                      </a:pPr>
                      <a:r>
                        <a:rPr lang="en-US" sz="1100" b="1" dirty="0">
                          <a:solidFill>
                            <a:schemeClr val="bg1"/>
                          </a:solidFill>
                        </a:rPr>
                        <a:t>Examples of Information Potentially Withheld</a:t>
                      </a: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0070C0"/>
                    </a:solidFill>
                  </a:tcPr>
                </a:tc>
                <a:tc>
                  <a:txBody>
                    <a:bodyPr/>
                    <a:lstStyle/>
                    <a:p>
                      <a:pPr>
                        <a:buNone/>
                      </a:pPr>
                      <a:r>
                        <a:rPr lang="en-US" sz="1100" b="1" dirty="0">
                          <a:solidFill>
                            <a:schemeClr val="bg1"/>
                          </a:solidFill>
                        </a:rPr>
                        <a:t>Reason for Protection</a:t>
                      </a: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34290" cap="flat" cmpd="sng" algn="ctr">
                      <a:solidFill>
                        <a:srgbClr val="FFFFFF"/>
                      </a:solidFill>
                      <a:prstDash val="solid"/>
                      <a:round/>
                      <a:headEnd type="none" w="med" len="med"/>
                      <a:tailEnd type="none" w="med" len="med"/>
                    </a:lnB>
                    <a:solidFill>
                      <a:srgbClr val="0070C0"/>
                    </a:solidFill>
                  </a:tcPr>
                </a:tc>
                <a:extLst>
                  <a:ext uri="{0D108BD9-81ED-4DB2-BD59-A6C34878D82A}">
                    <a16:rowId xmlns:a16="http://schemas.microsoft.com/office/drawing/2014/main" val="3618800298"/>
                  </a:ext>
                </a:extLst>
              </a:tr>
              <a:tr h="395240">
                <a:tc>
                  <a:txBody>
                    <a:bodyPr/>
                    <a:lstStyle/>
                    <a:p>
                      <a:pPr>
                        <a:buNone/>
                      </a:pPr>
                      <a:r>
                        <a:rPr lang="en-US" sz="1100" b="1" dirty="0"/>
                        <a:t>Electronic Systems</a:t>
                      </a: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buNone/>
                      </a:pPr>
                      <a:r>
                        <a:rPr lang="en-US" sz="1100" b="1" dirty="0"/>
                        <a:t>System architecture, database schemas, application configurations</a:t>
                      </a: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buNone/>
                      </a:pPr>
                      <a:r>
                        <a:rPr lang="en-US" sz="1100" b="1" dirty="0"/>
                        <a:t>Could reveal system design and exploitable weaknesses</a:t>
                      </a: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3429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937564660"/>
                  </a:ext>
                </a:extLst>
              </a:tr>
              <a:tr h="553340">
                <a:tc>
                  <a:txBody>
                    <a:bodyPr/>
                    <a:lstStyle/>
                    <a:p>
                      <a:pPr>
                        <a:buNone/>
                      </a:pPr>
                      <a:r>
                        <a:rPr lang="en-US" sz="1100" b="1" dirty="0"/>
                        <a:t>Network Infrastructure</a:t>
                      </a: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buNone/>
                      </a:pPr>
                      <a:r>
                        <a:rPr lang="en-US" sz="1100" b="1" dirty="0"/>
                        <a:t>Network diagrams, server locations, IP addressing schemes</a:t>
                      </a: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buNone/>
                      </a:pPr>
                      <a:r>
                        <a:rPr lang="en-US" sz="1100" b="1" dirty="0"/>
                        <a:t>May facilitate unauthorized access or targeted attacks</a:t>
                      </a: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88286204"/>
                  </a:ext>
                </a:extLst>
              </a:tr>
              <a:tr h="395240">
                <a:tc>
                  <a:txBody>
                    <a:bodyPr/>
                    <a:lstStyle/>
                    <a:p>
                      <a:pPr>
                        <a:buNone/>
                      </a:pPr>
                      <a:r>
                        <a:rPr lang="en-US" sz="1100" b="1" dirty="0"/>
                        <a:t>Cybersecurity Measures</a:t>
                      </a: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buNone/>
                      </a:pPr>
                      <a:r>
                        <a:rPr lang="en-US" sz="1100" b="1" dirty="0"/>
                        <a:t>Security protocols, monitoring tools, access controls</a:t>
                      </a: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buNone/>
                      </a:pPr>
                      <a:r>
                        <a:rPr lang="en-US" sz="1100" b="1" dirty="0"/>
                        <a:t>Disclosure could undermine defensive safeguards</a:t>
                      </a: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867871462"/>
                  </a:ext>
                </a:extLst>
              </a:tr>
              <a:tr h="553340">
                <a:tc>
                  <a:txBody>
                    <a:bodyPr/>
                    <a:lstStyle/>
                    <a:p>
                      <a:pPr>
                        <a:buNone/>
                      </a:pPr>
                      <a:r>
                        <a:rPr lang="en-US" sz="1100" b="1" dirty="0"/>
                        <a:t>Risk &amp; Incident Data</a:t>
                      </a: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buNone/>
                      </a:pPr>
                      <a:r>
                        <a:rPr lang="en-US" sz="1100" b="1" dirty="0"/>
                        <a:t>Vulnerability assessments, breach or incident response details</a:t>
                      </a: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buNone/>
                      </a:pPr>
                      <a:r>
                        <a:rPr lang="en-US" sz="1100" b="1" dirty="0"/>
                        <a:t>Could be used to exploit known or suspected weaknesses</a:t>
                      </a: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32854745"/>
                  </a:ext>
                </a:extLst>
              </a:tr>
              <a:tr h="395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t>Third-Party Information</a:t>
                      </a:r>
                    </a:p>
                    <a:p>
                      <a:pPr>
                        <a:buNone/>
                      </a:pPr>
                      <a:endParaRPr lang="en-US" sz="1100" b="1" dirty="0"/>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base" latinLnBrk="0" hangingPunct="1">
                        <a:lnSpc>
                          <a:spcPts val="1800"/>
                        </a:lnSpc>
                        <a:spcBef>
                          <a:spcPts val="0"/>
                        </a:spcBef>
                        <a:spcAft>
                          <a:spcPts val="0"/>
                        </a:spcAft>
                        <a:buClrTx/>
                        <a:buSzTx/>
                        <a:buFontTx/>
                        <a:buNone/>
                        <a:tabLst/>
                        <a:defRPr/>
                      </a:pPr>
                      <a:r>
                        <a:rPr lang="en-US" sz="1100" b="1" dirty="0"/>
                        <a:t>Vendor or partner system security details</a:t>
                      </a:r>
                    </a:p>
                    <a:p>
                      <a:pPr algn="l" rtl="0" fontAlgn="base">
                        <a:lnSpc>
                          <a:spcPts val="1800"/>
                        </a:lnSpc>
                        <a:buNone/>
                      </a:pPr>
                      <a:r>
                        <a:rPr lang="en-US" sz="1100" b="1" i="0" dirty="0">
                          <a:solidFill>
                            <a:srgbClr val="000000"/>
                          </a:solidFill>
                          <a:effectLst/>
                          <a:latin typeface="Avenir Next LT Pro Light" panose="020B0304020202020204" pitchFamily="34" charset="0"/>
                        </a:rPr>
                        <a:t>​</a:t>
                      </a:r>
                      <a:endParaRPr lang="en-US" sz="1100" b="1" i="0" dirty="0">
                        <a:solidFill>
                          <a:srgbClr val="000000"/>
                        </a:solidFill>
                        <a:effectLst/>
                      </a:endParaRP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tc>
                  <a:txBody>
                    <a:bodyPr/>
                    <a:lstStyle/>
                    <a:p>
                      <a:pPr>
                        <a:buNone/>
                      </a:pPr>
                      <a:r>
                        <a:rPr lang="en-US" sz="1100" b="1" dirty="0"/>
                        <a:t>Protects shared information and interdependent systems</a:t>
                      </a:r>
                    </a:p>
                  </a:txBody>
                  <a:tcPr marL="56915" marR="56915" marT="28458" marB="28458" anchor="ctr">
                    <a:lnL w="11430" cap="flat" cmpd="sng" algn="ctr">
                      <a:solidFill>
                        <a:srgbClr val="FFFFFF"/>
                      </a:solidFill>
                      <a:prstDash val="solid"/>
                      <a:round/>
                      <a:headEnd type="none" w="med" len="med"/>
                      <a:tailEnd type="none" w="med" len="med"/>
                    </a:lnL>
                    <a:lnR w="11430" cap="flat" cmpd="sng" algn="ctr">
                      <a:solidFill>
                        <a:srgbClr val="FFFFFF"/>
                      </a:solidFill>
                      <a:prstDash val="solid"/>
                      <a:round/>
                      <a:headEnd type="none" w="med" len="med"/>
                      <a:tailEnd type="none" w="med" len="med"/>
                    </a:lnR>
                    <a:lnT w="11430" cap="flat" cmpd="sng" algn="ctr">
                      <a:solidFill>
                        <a:srgbClr val="FFFFFF"/>
                      </a:solidFill>
                      <a:prstDash val="solid"/>
                      <a:round/>
                      <a:headEnd type="none" w="med" len="med"/>
                      <a:tailEnd type="none" w="med" len="med"/>
                    </a:lnT>
                    <a:lnB w="11430" cap="flat" cmpd="sng" algn="ctr">
                      <a:solidFill>
                        <a:srgbClr val="FFFFFF"/>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14527065"/>
                  </a:ext>
                </a:extLst>
              </a:tr>
            </a:tbl>
          </a:graphicData>
        </a:graphic>
      </p:graphicFrame>
    </p:spTree>
    <p:extLst>
      <p:ext uri="{BB962C8B-B14F-4D97-AF65-F5344CB8AC3E}">
        <p14:creationId xmlns:p14="http://schemas.microsoft.com/office/powerpoint/2010/main" val="3921966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A3C5-5987-A4CF-C2C0-5A9E8F62CAFA}"/>
              </a:ext>
            </a:extLst>
          </p:cNvPr>
          <p:cNvSpPr>
            <a:spLocks noGrp="1"/>
          </p:cNvSpPr>
          <p:nvPr>
            <p:ph type="title"/>
          </p:nvPr>
        </p:nvSpPr>
        <p:spPr/>
        <p:txBody>
          <a:bodyPr/>
          <a:lstStyle/>
          <a:p>
            <a:r>
              <a:rPr lang="en-US" b="1" dirty="0"/>
              <a:t>       Employee Responsibilities: </a:t>
            </a:r>
            <a:r>
              <a:rPr lang="en-US" sz="5400" b="1" i="1" u="sng" dirty="0"/>
              <a:t>Do’s</a:t>
            </a:r>
          </a:p>
        </p:txBody>
      </p:sp>
      <p:graphicFrame>
        <p:nvGraphicFramePr>
          <p:cNvPr id="6" name="Content Placeholder 2">
            <a:extLst>
              <a:ext uri="{FF2B5EF4-FFF2-40B4-BE49-F238E27FC236}">
                <a16:creationId xmlns:a16="http://schemas.microsoft.com/office/drawing/2014/main" id="{C657EB0E-76C4-68AA-7257-580F974202D7}"/>
              </a:ext>
            </a:extLst>
          </p:cNvPr>
          <p:cNvGraphicFramePr>
            <a:graphicFrameLocks noGrp="1"/>
          </p:cNvGraphicFramePr>
          <p:nvPr>
            <p:ph idx="1"/>
            <p:extLst>
              <p:ext uri="{D42A27DB-BD31-4B8C-83A1-F6EECF244321}">
                <p14:modId xmlns:p14="http://schemas.microsoft.com/office/powerpoint/2010/main" val="1812884596"/>
              </p:ext>
            </p:extLst>
          </p:nvPr>
        </p:nvGraphicFramePr>
        <p:xfrm>
          <a:off x="816429" y="2277836"/>
          <a:ext cx="10638063" cy="3591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BFDC9D61-9425-F0EA-1BC1-6896DC2ED345}"/>
              </a:ext>
            </a:extLst>
          </p:cNvPr>
          <p:cNvSpPr>
            <a:spLocks noGrp="1"/>
          </p:cNvSpPr>
          <p:nvPr>
            <p:ph type="ftr" sz="quarter" idx="11"/>
          </p:nvPr>
        </p:nvSpPr>
        <p:spPr/>
        <p:txBody>
          <a:bodyPr/>
          <a:lstStyle/>
          <a:p>
            <a:r>
              <a:rPr lang="en-US" dirty="0"/>
              <a:t>How does foil apply to me?</a:t>
            </a:r>
          </a:p>
          <a:p>
            <a:r>
              <a:rPr lang="en-US" dirty="0"/>
              <a:t>University at Buffalo Policy, Compliance, and Internal Controls amybeers@buffalo.edu</a:t>
            </a:r>
          </a:p>
        </p:txBody>
      </p:sp>
    </p:spTree>
    <p:extLst>
      <p:ext uri="{BB962C8B-B14F-4D97-AF65-F5344CB8AC3E}">
        <p14:creationId xmlns:p14="http://schemas.microsoft.com/office/powerpoint/2010/main" val="1384422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F5CD96-A899-EBE5-D338-7B852A50AA2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E741407-C67D-9016-228D-C41B9C4B82E8}"/>
              </a:ext>
            </a:extLst>
          </p:cNvPr>
          <p:cNvSpPr>
            <a:spLocks noGrp="1"/>
          </p:cNvSpPr>
          <p:nvPr>
            <p:ph type="title"/>
          </p:nvPr>
        </p:nvSpPr>
        <p:spPr>
          <a:xfrm>
            <a:off x="492370" y="516835"/>
            <a:ext cx="3084844" cy="5772840"/>
          </a:xfrm>
        </p:spPr>
        <p:txBody>
          <a:bodyPr anchor="ctr">
            <a:normAutofit/>
          </a:bodyPr>
          <a:lstStyle/>
          <a:p>
            <a:r>
              <a:rPr lang="en-US" sz="3600" b="1" dirty="0">
                <a:solidFill>
                  <a:srgbClr val="FFFFFF"/>
                </a:solidFill>
              </a:rPr>
              <a:t>Employee Responsibilities: </a:t>
            </a:r>
            <a:r>
              <a:rPr lang="en-US" sz="4000" b="1" i="1" u="sng" dirty="0">
                <a:solidFill>
                  <a:srgbClr val="FFFFFF"/>
                </a:solidFill>
              </a:rPr>
              <a:t>Don’ts</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Footer Placeholder 3">
            <a:extLst>
              <a:ext uri="{FF2B5EF4-FFF2-40B4-BE49-F238E27FC236}">
                <a16:creationId xmlns:a16="http://schemas.microsoft.com/office/drawing/2014/main" id="{13DEF23F-DF52-C70C-3221-38C7EDD6A3B8}"/>
              </a:ext>
            </a:extLst>
          </p:cNvPr>
          <p:cNvSpPr>
            <a:spLocks noGrp="1"/>
          </p:cNvSpPr>
          <p:nvPr>
            <p:ph type="ftr" sz="quarter" idx="11"/>
          </p:nvPr>
        </p:nvSpPr>
        <p:spPr>
          <a:xfrm>
            <a:off x="4742017" y="6289675"/>
            <a:ext cx="5178896" cy="535235"/>
          </a:xfrm>
        </p:spPr>
        <p:txBody>
          <a:bodyPr>
            <a:normAutofit fontScale="77500" lnSpcReduction="20000"/>
          </a:bodyPr>
          <a:lstStyle/>
          <a:p>
            <a:pPr>
              <a:spcAft>
                <a:spcPts val="600"/>
              </a:spcAft>
            </a:pPr>
            <a:r>
              <a:rPr lang="en-US" dirty="0">
                <a:solidFill>
                  <a:schemeClr val="tx2"/>
                </a:solidFill>
              </a:rPr>
              <a:t>How does foil apply to me?</a:t>
            </a:r>
          </a:p>
          <a:p>
            <a:pPr>
              <a:spcAft>
                <a:spcPts val="600"/>
              </a:spcAft>
            </a:pPr>
            <a:r>
              <a:rPr lang="en-US" dirty="0">
                <a:solidFill>
                  <a:schemeClr val="tx2"/>
                </a:solidFill>
              </a:rPr>
              <a:t>University at Buffalo Policy, Compliance, and Internal Controls </a:t>
            </a:r>
          </a:p>
          <a:p>
            <a:pPr>
              <a:spcAft>
                <a:spcPts val="600"/>
              </a:spcAft>
            </a:pPr>
            <a:r>
              <a:rPr lang="en-US" dirty="0">
                <a:solidFill>
                  <a:schemeClr val="tx2"/>
                </a:solidFill>
              </a:rPr>
              <a:t>amybeers@buffalo.edu</a:t>
            </a:r>
          </a:p>
        </p:txBody>
      </p:sp>
      <p:graphicFrame>
        <p:nvGraphicFramePr>
          <p:cNvPr id="6" name="Content Placeholder 2">
            <a:extLst>
              <a:ext uri="{FF2B5EF4-FFF2-40B4-BE49-F238E27FC236}">
                <a16:creationId xmlns:a16="http://schemas.microsoft.com/office/drawing/2014/main" id="{2C8535C4-D25D-3183-3F4B-F2FE809931AF}"/>
              </a:ext>
            </a:extLst>
          </p:cNvPr>
          <p:cNvGraphicFramePr>
            <a:graphicFrameLocks noGrp="1"/>
          </p:cNvGraphicFramePr>
          <p:nvPr>
            <p:ph idx="1"/>
            <p:extLst>
              <p:ext uri="{D42A27DB-BD31-4B8C-83A1-F6EECF244321}">
                <p14:modId xmlns:p14="http://schemas.microsoft.com/office/powerpoint/2010/main" val="18543456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22920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D0375-3A69-CD61-47D8-573EBF424D2E}"/>
              </a:ext>
            </a:extLst>
          </p:cNvPr>
          <p:cNvSpPr>
            <a:spLocks noGrp="1"/>
          </p:cNvSpPr>
          <p:nvPr>
            <p:ph type="title"/>
          </p:nvPr>
        </p:nvSpPr>
        <p:spPr>
          <a:xfrm>
            <a:off x="457200" y="594359"/>
            <a:ext cx="3200400" cy="1878253"/>
          </a:xfrm>
        </p:spPr>
        <p:txBody>
          <a:bodyPr>
            <a:normAutofit/>
          </a:bodyPr>
          <a:lstStyle/>
          <a:p>
            <a:r>
              <a:rPr lang="en-US" sz="4400" b="1" dirty="0"/>
              <a:t>QUESTIONS?</a:t>
            </a:r>
          </a:p>
        </p:txBody>
      </p:sp>
      <p:pic>
        <p:nvPicPr>
          <p:cNvPr id="7" name="Content Placeholder 6" descr="A dog lying on a bed">
            <a:extLst>
              <a:ext uri="{FF2B5EF4-FFF2-40B4-BE49-F238E27FC236}">
                <a16:creationId xmlns:a16="http://schemas.microsoft.com/office/drawing/2014/main" id="{9E002954-C5A1-9061-BA9D-E3D809685E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86086" y="731838"/>
            <a:ext cx="3921902" cy="5257800"/>
          </a:xfrm>
        </p:spPr>
      </p:pic>
      <p:sp>
        <p:nvSpPr>
          <p:cNvPr id="4" name="Text Placeholder 3">
            <a:extLst>
              <a:ext uri="{FF2B5EF4-FFF2-40B4-BE49-F238E27FC236}">
                <a16:creationId xmlns:a16="http://schemas.microsoft.com/office/drawing/2014/main" id="{853EC6E7-4902-15AC-A259-A16A9406A0FC}"/>
              </a:ext>
            </a:extLst>
          </p:cNvPr>
          <p:cNvSpPr>
            <a:spLocks noGrp="1"/>
          </p:cNvSpPr>
          <p:nvPr>
            <p:ph type="body" sz="half" idx="2"/>
          </p:nvPr>
        </p:nvSpPr>
        <p:spPr>
          <a:xfrm>
            <a:off x="73479" y="3028950"/>
            <a:ext cx="3845378" cy="3276254"/>
          </a:xfrm>
        </p:spPr>
        <p:txBody>
          <a:bodyPr>
            <a:normAutofit lnSpcReduction="10000"/>
          </a:bodyPr>
          <a:lstStyle/>
          <a:p>
            <a:endParaRPr lang="en-US" dirty="0"/>
          </a:p>
          <a:p>
            <a:endParaRPr lang="en-US" dirty="0"/>
          </a:p>
          <a:p>
            <a:r>
              <a:rPr lang="en-US" b="1" dirty="0"/>
              <a:t>Sources: </a:t>
            </a:r>
          </a:p>
          <a:p>
            <a:r>
              <a:rPr lang="en-US" b="1" dirty="0"/>
              <a:t>Committee on Open Government</a:t>
            </a:r>
          </a:p>
          <a:p>
            <a:r>
              <a:rPr lang="en-US" sz="1000" dirty="0">
                <a:hlinkClick r:id="rId3"/>
              </a:rPr>
              <a:t>Training Materials/Recordings | Open Government </a:t>
            </a:r>
            <a:endParaRPr lang="en-US" sz="1000" dirty="0"/>
          </a:p>
          <a:p>
            <a:r>
              <a:rPr lang="en-US" b="1" dirty="0">
                <a:solidFill>
                  <a:schemeClr val="bg1"/>
                </a:solidFill>
              </a:rPr>
              <a:t>Public Officers Law, Article 6</a:t>
            </a:r>
          </a:p>
          <a:p>
            <a:r>
              <a:rPr lang="en-US" sz="1000" dirty="0">
                <a:solidFill>
                  <a:schemeClr val="tx1"/>
                </a:solidFill>
                <a:hlinkClick r:id="rId4"/>
              </a:rPr>
              <a:t>https://opengovernment.ny.gov/freedom-information-law</a:t>
            </a:r>
            <a:r>
              <a:rPr lang="en-US" sz="1000" dirty="0">
                <a:solidFill>
                  <a:schemeClr val="tx1"/>
                </a:solidFill>
              </a:rPr>
              <a:t> </a:t>
            </a:r>
          </a:p>
          <a:p>
            <a:r>
              <a:rPr lang="en-US" sz="1400" b="1" dirty="0">
                <a:solidFill>
                  <a:schemeClr val="bg1"/>
                </a:solidFill>
              </a:rPr>
              <a:t>University at Buffalo Freedom of Information Law</a:t>
            </a:r>
          </a:p>
          <a:p>
            <a:r>
              <a:rPr lang="en-US" sz="1000" dirty="0">
                <a:solidFill>
                  <a:schemeClr val="tx1"/>
                </a:solidFill>
                <a:hlinkClick r:id="rId5"/>
              </a:rPr>
              <a:t>https://www.buffalo.edu/administrative-services/policy-compliance-and-internal-controls/records-management/foil.html</a:t>
            </a:r>
            <a:r>
              <a:rPr lang="en-US" sz="1000" dirty="0">
                <a:solidFill>
                  <a:schemeClr val="tx1"/>
                </a:solidFill>
              </a:rPr>
              <a:t> </a:t>
            </a:r>
          </a:p>
        </p:txBody>
      </p:sp>
      <p:sp>
        <p:nvSpPr>
          <p:cNvPr id="5" name="Footer Placeholder 4">
            <a:extLst>
              <a:ext uri="{FF2B5EF4-FFF2-40B4-BE49-F238E27FC236}">
                <a16:creationId xmlns:a16="http://schemas.microsoft.com/office/drawing/2014/main" id="{6DAA0E91-CA00-75D0-E548-C67C077AC5B9}"/>
              </a:ext>
            </a:extLst>
          </p:cNvPr>
          <p:cNvSpPr>
            <a:spLocks noGrp="1"/>
          </p:cNvSpPr>
          <p:nvPr>
            <p:ph type="ftr" sz="quarter" idx="11"/>
          </p:nvPr>
        </p:nvSpPr>
        <p:spPr/>
        <p:txBody>
          <a:bodyPr/>
          <a:lstStyle/>
          <a:p>
            <a:pPr algn="ctr"/>
            <a:r>
              <a:rPr lang="en-US" dirty="0"/>
              <a:t>How does foil apply to me?</a:t>
            </a:r>
          </a:p>
          <a:p>
            <a:pPr algn="ctr"/>
            <a:r>
              <a:rPr lang="en-US" dirty="0"/>
              <a:t>University at Buffalo Policy, Compliance, and Internal Controls </a:t>
            </a:r>
            <a:r>
              <a:rPr lang="en-US" dirty="0">
                <a:solidFill>
                  <a:srgbClr val="0070C0"/>
                </a:solidFill>
              </a:rPr>
              <a:t>amybeers@buffalo.edu</a:t>
            </a:r>
          </a:p>
        </p:txBody>
      </p:sp>
    </p:spTree>
    <p:extLst>
      <p:ext uri="{BB962C8B-B14F-4D97-AF65-F5344CB8AC3E}">
        <p14:creationId xmlns:p14="http://schemas.microsoft.com/office/powerpoint/2010/main" val="682130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33" name="Rectangle 1032">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035" name="Straight Connector 1034">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037" name="Rectangle 1036">
            <a:extLst>
              <a:ext uri="{FF2B5EF4-FFF2-40B4-BE49-F238E27FC236}">
                <a16:creationId xmlns:a16="http://schemas.microsoft.com/office/drawing/2014/main" id="{8D0DE514-8876-4D18-A995-61A5C1F81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4904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8">
            <a:extLst>
              <a:ext uri="{FF2B5EF4-FFF2-40B4-BE49-F238E27FC236}">
                <a16:creationId xmlns:a16="http://schemas.microsoft.com/office/drawing/2014/main" id="{09DA791C-FFCF-422E-8775-BDA6C0E5E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CAB0D8A-E234-BD05-729C-26D450296E53}"/>
              </a:ext>
            </a:extLst>
          </p:cNvPr>
          <p:cNvSpPr>
            <a:spLocks noGrp="1"/>
          </p:cNvSpPr>
          <p:nvPr>
            <p:ph type="title"/>
          </p:nvPr>
        </p:nvSpPr>
        <p:spPr>
          <a:xfrm>
            <a:off x="1065197" y="5120640"/>
            <a:ext cx="10058400" cy="822960"/>
          </a:xfrm>
        </p:spPr>
        <p:txBody>
          <a:bodyPr vert="horz" lIns="91440" tIns="45720" rIns="91440" bIns="45720" rtlCol="0" anchor="b">
            <a:normAutofit/>
          </a:bodyPr>
          <a:lstStyle/>
          <a:p>
            <a:r>
              <a:rPr lang="en-US" sz="4000" b="1" dirty="0">
                <a:solidFill>
                  <a:srgbClr val="FFFFFF"/>
                </a:solidFill>
              </a:rPr>
              <a:t>HOW DOES FOIL APPLY TO ME?</a:t>
            </a:r>
          </a:p>
        </p:txBody>
      </p:sp>
      <p:pic>
        <p:nvPicPr>
          <p:cNvPr id="1026" name="Picture 2" descr="Freedom of Information Law (FOIL ...">
            <a:extLst>
              <a:ext uri="{FF2B5EF4-FFF2-40B4-BE49-F238E27FC236}">
                <a16:creationId xmlns:a16="http://schemas.microsoft.com/office/drawing/2014/main" id="{4A9A9ACA-03F1-0823-B4D1-3D8347B399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87512" y="643538"/>
            <a:ext cx="9818075" cy="3618586"/>
          </a:xfrm>
          <a:prstGeom prst="rect">
            <a:avLst/>
          </a:prstGeom>
          <a:noFill/>
          <a:extLst>
            <a:ext uri="{909E8E84-426E-40DD-AFC4-6F175D3DCCD1}">
              <a14:hiddenFill xmlns:a14="http://schemas.microsoft.com/office/drawing/2010/main">
                <a:solidFill>
                  <a:srgbClr val="FFFFFF"/>
                </a:solidFill>
              </a14:hiddenFill>
            </a:ext>
          </a:extLst>
        </p:spPr>
      </p:pic>
      <p:sp>
        <p:nvSpPr>
          <p:cNvPr id="1041" name="Rectangle 1040">
            <a:extLst>
              <a:ext uri="{FF2B5EF4-FFF2-40B4-BE49-F238E27FC236}">
                <a16:creationId xmlns:a16="http://schemas.microsoft.com/office/drawing/2014/main" id="{0DCF8855-3530-4F46-A4CB-3B6686EEE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Footer Placeholder 2">
            <a:extLst>
              <a:ext uri="{FF2B5EF4-FFF2-40B4-BE49-F238E27FC236}">
                <a16:creationId xmlns:a16="http://schemas.microsoft.com/office/drawing/2014/main" id="{68AD6464-4EA9-C503-B98C-7150786D51F6}"/>
              </a:ext>
            </a:extLst>
          </p:cNvPr>
          <p:cNvSpPr>
            <a:spLocks noGrp="1"/>
          </p:cNvSpPr>
          <p:nvPr>
            <p:ph type="ftr" sz="quarter" idx="11"/>
          </p:nvPr>
        </p:nvSpPr>
        <p:spPr>
          <a:xfrm>
            <a:off x="3686185" y="6214463"/>
            <a:ext cx="4822804" cy="610448"/>
          </a:xfrm>
        </p:spPr>
        <p:txBody>
          <a:bodyPr vert="horz" lIns="91440" tIns="45720" rIns="91440" bIns="45720" rtlCol="0" anchor="ctr">
            <a:normAutofit/>
          </a:bodyPr>
          <a:lstStyle/>
          <a:p>
            <a:pPr defTabSz="914400">
              <a:lnSpc>
                <a:spcPct val="90000"/>
              </a:lnSpc>
              <a:spcAft>
                <a:spcPts val="600"/>
              </a:spcAft>
            </a:pPr>
            <a:r>
              <a:rPr lang="en-US" kern="1200" cap="all" baseline="0" dirty="0">
                <a:solidFill>
                  <a:srgbClr val="FFFFFF"/>
                </a:solidFill>
                <a:latin typeface="+mn-lt"/>
                <a:ea typeface="+mn-ea"/>
                <a:cs typeface="+mn-cs"/>
              </a:rPr>
              <a:t>How Does FOIL Apply to me? </a:t>
            </a:r>
          </a:p>
          <a:p>
            <a:pPr defTabSz="914400">
              <a:lnSpc>
                <a:spcPct val="90000"/>
              </a:lnSpc>
              <a:spcAft>
                <a:spcPts val="600"/>
              </a:spcAft>
            </a:pPr>
            <a:r>
              <a:rPr lang="en-US" kern="1200" cap="all" baseline="0" dirty="0">
                <a:solidFill>
                  <a:srgbClr val="FFFFFF"/>
                </a:solidFill>
                <a:latin typeface="+mn-lt"/>
                <a:ea typeface="+mn-ea"/>
                <a:cs typeface="+mn-cs"/>
              </a:rPr>
              <a:t>University at Buffalo Policy, Compliance, and Internal Controls amybeers@buffalo.edu</a:t>
            </a:r>
          </a:p>
        </p:txBody>
      </p:sp>
    </p:spTree>
    <p:extLst>
      <p:ext uri="{BB962C8B-B14F-4D97-AF65-F5344CB8AC3E}">
        <p14:creationId xmlns:p14="http://schemas.microsoft.com/office/powerpoint/2010/main" val="3075468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53BF0C-096C-1AC8-7B19-A5B8E19AAD6A}"/>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B94E6EC-55F3-A788-7707-832B0BEC68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980653-5E7C-B12B-051E-52C09FEECB18}"/>
              </a:ext>
            </a:extLst>
          </p:cNvPr>
          <p:cNvSpPr>
            <a:spLocks noGrp="1"/>
          </p:cNvSpPr>
          <p:nvPr>
            <p:ph type="title"/>
          </p:nvPr>
        </p:nvSpPr>
        <p:spPr>
          <a:xfrm>
            <a:off x="6411685" y="634947"/>
            <a:ext cx="5127171" cy="1260528"/>
          </a:xfrm>
        </p:spPr>
        <p:txBody>
          <a:bodyPr>
            <a:normAutofit/>
          </a:bodyPr>
          <a:lstStyle/>
          <a:p>
            <a:r>
              <a:rPr lang="en-US" sz="4000" b="1" dirty="0"/>
              <a:t>Who is covered by FOIL?</a:t>
            </a:r>
          </a:p>
        </p:txBody>
      </p:sp>
      <p:pic>
        <p:nvPicPr>
          <p:cNvPr id="8" name="Graphic 7" descr="Meeting">
            <a:extLst>
              <a:ext uri="{FF2B5EF4-FFF2-40B4-BE49-F238E27FC236}">
                <a16:creationId xmlns:a16="http://schemas.microsoft.com/office/drawing/2014/main" id="{0463F851-3FF8-4740-9448-204C8D274584}"/>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745132" y="645106"/>
            <a:ext cx="5247747" cy="5247747"/>
          </a:xfrm>
          <a:prstGeom prst="rect">
            <a:avLst/>
          </a:prstGeom>
        </p:spPr>
      </p:pic>
      <p:cxnSp>
        <p:nvCxnSpPr>
          <p:cNvPr id="18" name="Straight Connector 17">
            <a:extLst>
              <a:ext uri="{FF2B5EF4-FFF2-40B4-BE49-F238E27FC236}">
                <a16:creationId xmlns:a16="http://schemas.microsoft.com/office/drawing/2014/main" id="{EF936FC9-D6A7-638A-9E93-B63BBFA2C4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FC9D3E4-81D9-6C34-883D-DFE8FBF19157}"/>
              </a:ext>
            </a:extLst>
          </p:cNvPr>
          <p:cNvSpPr>
            <a:spLocks noGrp="1"/>
          </p:cNvSpPr>
          <p:nvPr>
            <p:ph idx="1"/>
          </p:nvPr>
        </p:nvSpPr>
        <p:spPr>
          <a:xfrm>
            <a:off x="6411684" y="2198914"/>
            <a:ext cx="5127172" cy="3670180"/>
          </a:xfrm>
        </p:spPr>
        <p:txBody>
          <a:bodyPr>
            <a:normAutofit/>
          </a:bodyPr>
          <a:lstStyle/>
          <a:p>
            <a:r>
              <a:rPr lang="en-US" altLang="en-US" dirty="0"/>
              <a:t>FOIL governs access to agency records and the term “agency” is defined as:</a:t>
            </a:r>
            <a:br>
              <a:rPr lang="en-US" altLang="en-US" dirty="0"/>
            </a:br>
            <a:endParaRPr lang="en-US" altLang="en-US" dirty="0"/>
          </a:p>
          <a:p>
            <a:pPr marL="857250" lvl="2" indent="0">
              <a:buFont typeface="Arial" panose="020B0604020202020204" pitchFamily="34" charset="0"/>
              <a:buNone/>
            </a:pPr>
            <a:r>
              <a:rPr lang="en-US" altLang="en-US" sz="2000" dirty="0"/>
              <a:t>“any state or municipal department, board, bureau, division, commission, committee, public authority, public corporation, council, office or other governmental entity performing a governmental or proprietary function for the state or any one or more municipalities thereof, </a:t>
            </a:r>
            <a:r>
              <a:rPr lang="en-US" altLang="en-US" sz="2000" b="1" u="sng" dirty="0"/>
              <a:t>except the judiciary or the state legislature.”</a:t>
            </a:r>
          </a:p>
          <a:p>
            <a:endParaRPr lang="en-US" dirty="0"/>
          </a:p>
        </p:txBody>
      </p:sp>
      <p:sp>
        <p:nvSpPr>
          <p:cNvPr id="15" name="Rectangle 14">
            <a:extLst>
              <a:ext uri="{FF2B5EF4-FFF2-40B4-BE49-F238E27FC236}">
                <a16:creationId xmlns:a16="http://schemas.microsoft.com/office/drawing/2014/main" id="{45CC9631-FD04-A479-C3F0-10652D60E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387C3840-370B-E1A3-196E-A2B20CD81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Footer Placeholder 3">
            <a:extLst>
              <a:ext uri="{FF2B5EF4-FFF2-40B4-BE49-F238E27FC236}">
                <a16:creationId xmlns:a16="http://schemas.microsoft.com/office/drawing/2014/main" id="{66310AB4-8F19-E43C-6C52-FE277C5EEEFF}"/>
              </a:ext>
            </a:extLst>
          </p:cNvPr>
          <p:cNvSpPr>
            <a:spLocks noGrp="1"/>
          </p:cNvSpPr>
          <p:nvPr>
            <p:ph type="ftr" sz="quarter" idx="11"/>
          </p:nvPr>
        </p:nvSpPr>
        <p:spPr>
          <a:xfrm>
            <a:off x="3686185" y="6358075"/>
            <a:ext cx="4822804" cy="466835"/>
          </a:xfrm>
        </p:spPr>
        <p:txBody>
          <a:bodyPr>
            <a:normAutofit fontScale="70000" lnSpcReduction="20000"/>
          </a:bodyPr>
          <a:lstStyle/>
          <a:p>
            <a:pPr defTabSz="914400">
              <a:lnSpc>
                <a:spcPct val="90000"/>
              </a:lnSpc>
              <a:spcAft>
                <a:spcPts val="600"/>
              </a:spcAft>
            </a:pPr>
            <a:r>
              <a:rPr lang="en-US" dirty="0"/>
              <a:t>How Does FOIL Apply to me? </a:t>
            </a:r>
          </a:p>
          <a:p>
            <a:pPr defTabSz="914400">
              <a:lnSpc>
                <a:spcPct val="90000"/>
              </a:lnSpc>
              <a:spcAft>
                <a:spcPts val="600"/>
              </a:spcAft>
            </a:pPr>
            <a:r>
              <a:rPr lang="en-US" dirty="0"/>
              <a:t>University at Buffalo Policy, Compliance, and Internal Controls </a:t>
            </a:r>
          </a:p>
          <a:p>
            <a:pPr defTabSz="914400">
              <a:lnSpc>
                <a:spcPct val="90000"/>
              </a:lnSpc>
              <a:spcAft>
                <a:spcPts val="600"/>
              </a:spcAft>
            </a:pPr>
            <a:r>
              <a:rPr lang="en-US" dirty="0"/>
              <a:t>amybeers@buffalo.edu</a:t>
            </a:r>
          </a:p>
        </p:txBody>
      </p:sp>
    </p:spTree>
    <p:extLst>
      <p:ext uri="{BB962C8B-B14F-4D97-AF65-F5344CB8AC3E}">
        <p14:creationId xmlns:p14="http://schemas.microsoft.com/office/powerpoint/2010/main" val="1054140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C1868B1-57E7-10F5-7BF9-868119469678}"/>
              </a:ext>
            </a:extLst>
          </p:cNvPr>
          <p:cNvSpPr>
            <a:spLocks noGrp="1"/>
          </p:cNvSpPr>
          <p:nvPr>
            <p:ph type="title"/>
          </p:nvPr>
        </p:nvSpPr>
        <p:spPr>
          <a:xfrm>
            <a:off x="492370" y="516835"/>
            <a:ext cx="3084844" cy="5772840"/>
          </a:xfrm>
        </p:spPr>
        <p:txBody>
          <a:bodyPr anchor="ctr">
            <a:normAutofit/>
          </a:bodyPr>
          <a:lstStyle/>
          <a:p>
            <a:pPr algn="ctr"/>
            <a:r>
              <a:rPr lang="en-US" b="1" dirty="0">
                <a:solidFill>
                  <a:srgbClr val="FFFFFF"/>
                </a:solidFill>
              </a:rPr>
              <a:t>Enactment</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Footer Placeholder 3">
            <a:extLst>
              <a:ext uri="{FF2B5EF4-FFF2-40B4-BE49-F238E27FC236}">
                <a16:creationId xmlns:a16="http://schemas.microsoft.com/office/drawing/2014/main" id="{A9BE7123-3D78-76A4-4520-AFC4A286C249}"/>
              </a:ext>
            </a:extLst>
          </p:cNvPr>
          <p:cNvSpPr>
            <a:spLocks noGrp="1"/>
          </p:cNvSpPr>
          <p:nvPr>
            <p:ph type="ftr" sz="quarter" idx="11"/>
          </p:nvPr>
        </p:nvSpPr>
        <p:spPr>
          <a:xfrm>
            <a:off x="4742017" y="6400801"/>
            <a:ext cx="5105169" cy="424110"/>
          </a:xfrm>
        </p:spPr>
        <p:txBody>
          <a:bodyPr>
            <a:normAutofit lnSpcReduction="10000"/>
          </a:bodyPr>
          <a:lstStyle/>
          <a:p>
            <a:pPr>
              <a:spcAft>
                <a:spcPts val="600"/>
              </a:spcAft>
            </a:pPr>
            <a:r>
              <a:rPr lang="en-US" dirty="0">
                <a:solidFill>
                  <a:schemeClr val="tx2"/>
                </a:solidFill>
              </a:rPr>
              <a:t>How does foil apply to me?</a:t>
            </a:r>
          </a:p>
          <a:p>
            <a:pPr algn="l">
              <a:spcAft>
                <a:spcPts val="600"/>
              </a:spcAft>
            </a:pPr>
            <a:r>
              <a:rPr lang="en-US" dirty="0">
                <a:solidFill>
                  <a:schemeClr val="tx2"/>
                </a:solidFill>
              </a:rPr>
              <a:t>University at Buffalo Policy, Compliance, and Internal Controls </a:t>
            </a:r>
            <a:r>
              <a:rPr lang="en-US" dirty="0">
                <a:solidFill>
                  <a:srgbClr val="0070C0"/>
                </a:solidFill>
              </a:rPr>
              <a:t>amybeers@buffalo.edu</a:t>
            </a:r>
          </a:p>
        </p:txBody>
      </p:sp>
      <p:graphicFrame>
        <p:nvGraphicFramePr>
          <p:cNvPr id="8" name="Content Placeholder 2">
            <a:extLst>
              <a:ext uri="{FF2B5EF4-FFF2-40B4-BE49-F238E27FC236}">
                <a16:creationId xmlns:a16="http://schemas.microsoft.com/office/drawing/2014/main" id="{5E20C7AC-D447-7147-4A2E-103485CE18DC}"/>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61428623"/>
              </p:ext>
            </p:extLst>
          </p:nvPr>
        </p:nvGraphicFramePr>
        <p:xfrm>
          <a:off x="4741863" y="639763"/>
          <a:ext cx="6797675" cy="535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31384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17E93C6-0008-B761-0320-BDF6B694961D}"/>
              </a:ext>
            </a:extLst>
          </p:cNvPr>
          <p:cNvSpPr txBox="1"/>
          <p:nvPr/>
        </p:nvSpPr>
        <p:spPr>
          <a:xfrm>
            <a:off x="963386" y="1183822"/>
            <a:ext cx="10009414" cy="4893647"/>
          </a:xfrm>
          <a:prstGeom prst="rect">
            <a:avLst/>
          </a:prstGeom>
          <a:noFill/>
        </p:spPr>
        <p:txBody>
          <a:bodyPr wrap="square">
            <a:spAutoFit/>
          </a:bodyPr>
          <a:lstStyle/>
          <a:p>
            <a:r>
              <a:rPr lang="en-US" altLang="en-US" sz="2000" dirty="0"/>
              <a:t>The position of records access officer is established by regulations promulgated by the Committee on Open Government. Only an agency’s RAO has the authority to release agency records.</a:t>
            </a:r>
          </a:p>
          <a:p>
            <a:endParaRPr lang="en-US" altLang="en-US" sz="2000" dirty="0"/>
          </a:p>
          <a:p>
            <a:pPr lvl="1"/>
            <a:r>
              <a:rPr lang="en-US" altLang="en-US" sz="2000" dirty="0"/>
              <a:t>The governing body of a public corporation and the head of an executive agency or governing body of other agencies shall be responsible for insuring compliance with the regulations herein </a:t>
            </a:r>
            <a:r>
              <a:rPr lang="en-US" altLang="en-US" sz="2000" b="1" u="sng" dirty="0"/>
              <a:t>and shall designate one or more persons as records access officer by name or by specific job title </a:t>
            </a:r>
            <a:r>
              <a:rPr lang="en-US" altLang="en-US" sz="2000" dirty="0"/>
              <a:t>and business address, and when requests are accepted via email, an email address, who shall have the duty of coordinating agency response to public requests for access to records. </a:t>
            </a:r>
          </a:p>
          <a:p>
            <a:pPr lvl="1"/>
            <a:endParaRPr lang="en-US" altLang="en-US" sz="2000" dirty="0"/>
          </a:p>
          <a:p>
            <a:pPr lvl="1"/>
            <a:r>
              <a:rPr lang="en-US" altLang="en-US" sz="2000" u="sng" dirty="0"/>
              <a:t>UB Records Access Officer: </a:t>
            </a:r>
            <a:r>
              <a:rPr lang="en-US" altLang="en-US" sz="2000" dirty="0"/>
              <a:t>Micaela Mitchell </a:t>
            </a:r>
            <a:r>
              <a:rPr lang="en-US" altLang="en-US" sz="2000" dirty="0">
                <a:solidFill>
                  <a:srgbClr val="0070C0"/>
                </a:solidFill>
                <a:hlinkClick r:id="rId2">
                  <a:extLst>
                    <a:ext uri="{A12FA001-AC4F-418D-AE19-62706E023703}">
                      <ahyp:hlinkClr xmlns:ahyp="http://schemas.microsoft.com/office/drawing/2018/hyperlinkcolor" val="tx"/>
                    </a:ext>
                  </a:extLst>
                </a:hlinkClick>
              </a:rPr>
              <a:t>UBFOIL@buffalo.edu</a:t>
            </a:r>
            <a:endParaRPr lang="en-US" altLang="en-US" sz="2000" dirty="0">
              <a:solidFill>
                <a:srgbClr val="0070C0"/>
              </a:solidFill>
            </a:endParaRPr>
          </a:p>
          <a:p>
            <a:pPr lvl="1"/>
            <a:r>
              <a:rPr lang="en-US" altLang="en-US" sz="2000" dirty="0">
                <a:solidFill>
                  <a:srgbClr val="0070C0"/>
                </a:solidFill>
              </a:rPr>
              <a:t>                                                                                </a:t>
            </a:r>
            <a:r>
              <a:rPr lang="en-US" altLang="en-US" sz="2000" dirty="0">
                <a:solidFill>
                  <a:srgbClr val="0070C0"/>
                </a:solidFill>
                <a:hlinkClick r:id="rId3">
                  <a:extLst>
                    <a:ext uri="{A12FA001-AC4F-418D-AE19-62706E023703}">
                      <ahyp:hlinkClr xmlns:ahyp="http://schemas.microsoft.com/office/drawing/2018/hyperlinkcolor" val="tx"/>
                    </a:ext>
                  </a:extLst>
                </a:hlinkClick>
              </a:rPr>
              <a:t>mm635@buffalo.edu</a:t>
            </a:r>
            <a:r>
              <a:rPr lang="en-US" altLang="en-US" sz="2000" dirty="0">
                <a:solidFill>
                  <a:srgbClr val="0070C0"/>
                </a:solidFill>
              </a:rPr>
              <a:t> </a:t>
            </a:r>
          </a:p>
          <a:p>
            <a:pPr lvl="1"/>
            <a:r>
              <a:rPr lang="en-US" altLang="en-US" sz="2000" u="sng" dirty="0"/>
              <a:t>FOIL Request Form: </a:t>
            </a:r>
            <a:r>
              <a:rPr lang="en-US" b="0" i="0" u="none" strike="noStrike" dirty="0">
                <a:solidFill>
                  <a:srgbClr val="0070C0"/>
                </a:solidFill>
                <a:effectLst/>
                <a:latin typeface="Arial" panose="020B0604020202020204" pitchFamily="34" charset="0"/>
                <a:hlinkClick r:id="rId4">
                  <a:extLst>
                    <a:ext uri="{A12FA001-AC4F-418D-AE19-62706E023703}">
                      <ahyp:hlinkClr xmlns:ahyp="http://schemas.microsoft.com/office/drawing/2018/hyperlinkcolor" val="tx"/>
                    </a:ext>
                  </a:extLst>
                </a:hlinkClick>
              </a:rPr>
              <a:t>Freedom of Information (FOIL) Request</a:t>
            </a:r>
            <a:endParaRPr lang="en-US" b="0" i="0" u="none" strike="noStrike" dirty="0">
              <a:solidFill>
                <a:srgbClr val="0070C0"/>
              </a:solidFill>
              <a:effectLst/>
              <a:latin typeface="Arial" panose="020B0604020202020204" pitchFamily="34" charset="0"/>
            </a:endParaRPr>
          </a:p>
          <a:p>
            <a:pPr lvl="1"/>
            <a:endParaRPr lang="en-US" altLang="en-US" dirty="0">
              <a:solidFill>
                <a:srgbClr val="0070C0"/>
              </a:solidFill>
            </a:endParaRPr>
          </a:p>
          <a:p>
            <a:pPr lvl="1"/>
            <a:r>
              <a:rPr lang="en-US" altLang="en-US" sz="1400" b="1" dirty="0"/>
              <a:t>FOIL website: </a:t>
            </a:r>
            <a:r>
              <a:rPr lang="en-US" altLang="en-US" sz="1200" dirty="0">
                <a:solidFill>
                  <a:srgbClr val="0070C0"/>
                </a:solidFill>
              </a:rPr>
              <a:t>https://www.buffalo.edu/administrative-services/policy-compliance-and-internal-controls/records-management/foil.html</a:t>
            </a:r>
          </a:p>
        </p:txBody>
      </p:sp>
      <p:sp>
        <p:nvSpPr>
          <p:cNvPr id="2" name="Title 1">
            <a:extLst>
              <a:ext uri="{FF2B5EF4-FFF2-40B4-BE49-F238E27FC236}">
                <a16:creationId xmlns:a16="http://schemas.microsoft.com/office/drawing/2014/main" id="{ADEE8036-47B3-5B24-6CD9-8AD01D3E17B5}"/>
              </a:ext>
            </a:extLst>
          </p:cNvPr>
          <p:cNvSpPr>
            <a:spLocks noGrp="1"/>
          </p:cNvSpPr>
          <p:nvPr>
            <p:ph type="title" idx="4294967295"/>
          </p:nvPr>
        </p:nvSpPr>
        <p:spPr>
          <a:xfrm>
            <a:off x="2133600" y="287340"/>
            <a:ext cx="7275576" cy="716868"/>
          </a:xfrm>
        </p:spPr>
        <p:txBody>
          <a:bodyPr>
            <a:normAutofit fontScale="90000"/>
          </a:bodyPr>
          <a:lstStyle/>
          <a:p>
            <a:pPr algn="ctr"/>
            <a:r>
              <a:rPr lang="en-US" b="1" dirty="0"/>
              <a:t>   Records Access Officer (RAO)</a:t>
            </a:r>
          </a:p>
        </p:txBody>
      </p:sp>
      <p:sp>
        <p:nvSpPr>
          <p:cNvPr id="3" name="Footer Placeholder 2">
            <a:extLst>
              <a:ext uri="{FF2B5EF4-FFF2-40B4-BE49-F238E27FC236}">
                <a16:creationId xmlns:a16="http://schemas.microsoft.com/office/drawing/2014/main" id="{7C62BB3F-16C9-E583-6D8F-01CEBF3AB9C2}"/>
              </a:ext>
            </a:extLst>
          </p:cNvPr>
          <p:cNvSpPr>
            <a:spLocks noGrp="1"/>
          </p:cNvSpPr>
          <p:nvPr>
            <p:ph type="ftr" sz="quarter" idx="11"/>
          </p:nvPr>
        </p:nvSpPr>
        <p:spPr/>
        <p:txBody>
          <a:bodyPr/>
          <a:lstStyle/>
          <a:p>
            <a:r>
              <a:rPr lang="en-US" dirty="0"/>
              <a:t>How does foil apply to me?</a:t>
            </a:r>
          </a:p>
          <a:p>
            <a:r>
              <a:rPr lang="en-US" dirty="0"/>
              <a:t>University at Buffalo Policy, Compliance, and Internal Controls amybeers@buffalo.edu</a:t>
            </a:r>
          </a:p>
        </p:txBody>
      </p:sp>
    </p:spTree>
    <p:extLst>
      <p:ext uri="{BB962C8B-B14F-4D97-AF65-F5344CB8AC3E}">
        <p14:creationId xmlns:p14="http://schemas.microsoft.com/office/powerpoint/2010/main" val="3887112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6" name="Picture 5" descr="Books stacked on a table">
            <a:extLst>
              <a:ext uri="{FF2B5EF4-FFF2-40B4-BE49-F238E27FC236}">
                <a16:creationId xmlns:a16="http://schemas.microsoft.com/office/drawing/2014/main" id="{074ECE1B-E2F5-D7D8-A90F-5D84C7532CB8}"/>
              </a:ext>
            </a:extLst>
          </p:cNvPr>
          <p:cNvPicPr>
            <a:picLocks noChangeAspect="1"/>
          </p:cNvPicPr>
          <p:nvPr/>
        </p:nvPicPr>
        <p:blipFill>
          <a:blip r:embed="rId2">
            <a:alphaModFix amt="35000"/>
          </a:blip>
          <a:srcRect t="15730"/>
          <a:stretch>
            <a:fillRect/>
          </a:stretch>
        </p:blipFill>
        <p:spPr>
          <a:xfrm>
            <a:off x="20" y="10"/>
            <a:ext cx="12191980" cy="6857990"/>
          </a:xfrm>
          <a:prstGeom prst="rect">
            <a:avLst/>
          </a:prstGeom>
        </p:spPr>
      </p:pic>
      <p:cxnSp>
        <p:nvCxnSpPr>
          <p:cNvPr id="19" name="Straight Connector 18">
            <a:extLst>
              <a:ext uri="{FF2B5EF4-FFF2-40B4-BE49-F238E27FC236}">
                <a16:creationId xmlns:a16="http://schemas.microsoft.com/office/drawing/2014/main" id="{45549E29-E797-4A00-B030-3AB01640C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B2D83A4-37B7-53F4-3F6B-BAEE48D70FC5}"/>
              </a:ext>
            </a:extLst>
          </p:cNvPr>
          <p:cNvSpPr>
            <a:spLocks noGrp="1"/>
          </p:cNvSpPr>
          <p:nvPr>
            <p:ph type="title"/>
          </p:nvPr>
        </p:nvSpPr>
        <p:spPr>
          <a:xfrm>
            <a:off x="1097280" y="286603"/>
            <a:ext cx="10058400" cy="1450757"/>
          </a:xfrm>
        </p:spPr>
        <p:txBody>
          <a:bodyPr>
            <a:normAutofit/>
          </a:bodyPr>
          <a:lstStyle/>
          <a:p>
            <a:r>
              <a:rPr lang="en-US" b="1" dirty="0">
                <a:solidFill>
                  <a:schemeClr val="tx1"/>
                </a:solidFill>
              </a:rPr>
              <a:t>                             “Records”</a:t>
            </a:r>
          </a:p>
        </p:txBody>
      </p:sp>
      <p:sp>
        <p:nvSpPr>
          <p:cNvPr id="3" name="Content Placeholder 2">
            <a:extLst>
              <a:ext uri="{FF2B5EF4-FFF2-40B4-BE49-F238E27FC236}">
                <a16:creationId xmlns:a16="http://schemas.microsoft.com/office/drawing/2014/main" id="{2D21C594-54BF-45F6-14CE-ECE058FC22E6}"/>
              </a:ext>
            </a:extLst>
          </p:cNvPr>
          <p:cNvSpPr>
            <a:spLocks noGrp="1"/>
          </p:cNvSpPr>
          <p:nvPr>
            <p:ph idx="1"/>
          </p:nvPr>
        </p:nvSpPr>
        <p:spPr>
          <a:xfrm>
            <a:off x="1097280" y="1845734"/>
            <a:ext cx="10058400" cy="4023360"/>
          </a:xfrm>
        </p:spPr>
        <p:txBody>
          <a:bodyPr>
            <a:normAutofit/>
          </a:bodyPr>
          <a:lstStyle/>
          <a:p>
            <a:r>
              <a:rPr lang="en-US" altLang="en-US" sz="2400" dirty="0">
                <a:solidFill>
                  <a:schemeClr val="tx1"/>
                </a:solidFill>
              </a:rPr>
              <a:t>POL §86(4) "Record" means </a:t>
            </a:r>
            <a:r>
              <a:rPr lang="en-US" altLang="en-US" sz="2400" b="1" dirty="0">
                <a:solidFill>
                  <a:schemeClr val="tx1"/>
                </a:solidFill>
              </a:rPr>
              <a:t>any information kept, held, filed, produced or reproduced by, with or for an agency … in any physical form whatsoever </a:t>
            </a:r>
            <a:r>
              <a:rPr lang="en-US" altLang="en-US" sz="2400" dirty="0">
                <a:solidFill>
                  <a:schemeClr val="tx1"/>
                </a:solidFill>
              </a:rPr>
              <a:t>including, but not limited to, reports, statements, examinations, memoranda, opinions, folders, files, books, manuals, pamphlets, forms, papers, designs, drawings, maps, photos, letters, microfilms, computer tapes or discs, rules, regulations or codes</a:t>
            </a:r>
            <a:r>
              <a:rPr lang="en-US" altLang="en-US" dirty="0">
                <a:solidFill>
                  <a:schemeClr val="tx1"/>
                </a:solidFill>
              </a:rPr>
              <a:t>.</a:t>
            </a:r>
            <a:endParaRPr lang="en-US" dirty="0">
              <a:solidFill>
                <a:schemeClr val="tx1"/>
              </a:solidFill>
            </a:endParaRPr>
          </a:p>
        </p:txBody>
      </p:sp>
      <p:sp>
        <p:nvSpPr>
          <p:cNvPr id="21" name="Rectangle 20">
            <a:extLst>
              <a:ext uri="{FF2B5EF4-FFF2-40B4-BE49-F238E27FC236}">
                <a16:creationId xmlns:a16="http://schemas.microsoft.com/office/drawing/2014/main" id="{C609E9FA-BDDE-45C4-8F5E-974D4208D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7737E529-E43B-4948-B3C4-7F6B806FCC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Footer Placeholder 3">
            <a:extLst>
              <a:ext uri="{FF2B5EF4-FFF2-40B4-BE49-F238E27FC236}">
                <a16:creationId xmlns:a16="http://schemas.microsoft.com/office/drawing/2014/main" id="{D37EE043-ADE2-5C65-E194-A12FB3793118}"/>
              </a:ext>
            </a:extLst>
          </p:cNvPr>
          <p:cNvSpPr>
            <a:spLocks noGrp="1"/>
          </p:cNvSpPr>
          <p:nvPr>
            <p:ph type="ftr" sz="quarter" idx="11"/>
          </p:nvPr>
        </p:nvSpPr>
        <p:spPr>
          <a:xfrm>
            <a:off x="3686185" y="6459785"/>
            <a:ext cx="4822804" cy="365125"/>
          </a:xfrm>
        </p:spPr>
        <p:txBody>
          <a:bodyPr>
            <a:normAutofit fontScale="77500" lnSpcReduction="20000"/>
          </a:bodyPr>
          <a:lstStyle/>
          <a:p>
            <a:pPr>
              <a:spcAft>
                <a:spcPts val="600"/>
              </a:spcAft>
            </a:pPr>
            <a:r>
              <a:rPr lang="en-US" dirty="0"/>
              <a:t>How does foil apply to me?</a:t>
            </a:r>
          </a:p>
          <a:p>
            <a:pPr>
              <a:spcAft>
                <a:spcPts val="600"/>
              </a:spcAft>
            </a:pPr>
            <a:r>
              <a:rPr lang="en-US" dirty="0"/>
              <a:t>University at Buffalo Policy, Compliance, and Internal Controls amybeers@buffalo.edu</a:t>
            </a:r>
          </a:p>
        </p:txBody>
      </p:sp>
    </p:spTree>
    <p:extLst>
      <p:ext uri="{BB962C8B-B14F-4D97-AF65-F5344CB8AC3E}">
        <p14:creationId xmlns:p14="http://schemas.microsoft.com/office/powerpoint/2010/main" val="163310612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C65FA-A2E9-775E-C232-2798313B6050}"/>
              </a:ext>
            </a:extLst>
          </p:cNvPr>
          <p:cNvSpPr>
            <a:spLocks noGrp="1"/>
          </p:cNvSpPr>
          <p:nvPr>
            <p:ph type="ctrTitle"/>
          </p:nvPr>
        </p:nvSpPr>
        <p:spPr>
          <a:xfrm>
            <a:off x="5220928" y="965200"/>
            <a:ext cx="5999002" cy="4927600"/>
          </a:xfrm>
        </p:spPr>
        <p:txBody>
          <a:bodyPr anchor="ctr">
            <a:normAutofit fontScale="90000"/>
          </a:bodyPr>
          <a:lstStyle/>
          <a:p>
            <a:pPr marR="0" lvl="0" rtl="0">
              <a:spcBef>
                <a:spcPts val="0"/>
              </a:spcBef>
              <a:spcAft>
                <a:spcPts val="0"/>
              </a:spcAft>
            </a:pPr>
            <a:r>
              <a:rPr lang="en-US" sz="2000" dirty="0">
                <a:solidFill>
                  <a:schemeClr val="tx2"/>
                </a:solidFill>
                <a:latin typeface="+mn-lt"/>
                <a:sym typeface="Libre Franklin"/>
              </a:rPr>
              <a:t>1. FOIL does not obligate an agency to answer questions or to manually create a new record in response to a FOIL  request</a:t>
            </a:r>
            <a:br>
              <a:rPr lang="en-US" sz="2000" dirty="0">
                <a:solidFill>
                  <a:schemeClr val="tx2"/>
                </a:solidFill>
                <a:latin typeface="+mn-lt"/>
                <a:sym typeface="Libre Franklin"/>
              </a:rPr>
            </a:br>
            <a:br>
              <a:rPr lang="en-US" sz="2000" dirty="0">
                <a:solidFill>
                  <a:schemeClr val="tx2"/>
                </a:solidFill>
                <a:latin typeface="+mn-lt"/>
                <a:sym typeface="Libre Franklin"/>
              </a:rPr>
            </a:br>
            <a:r>
              <a:rPr lang="en-US" sz="2000" dirty="0">
                <a:solidFill>
                  <a:schemeClr val="tx2"/>
                </a:solidFill>
                <a:latin typeface="+mn-lt"/>
                <a:sym typeface="Libre Franklin"/>
              </a:rPr>
              <a:t>2. Making a copy of an existing record does not constitute “creating a new record.”</a:t>
            </a:r>
            <a:br>
              <a:rPr lang="en-US" sz="2000" dirty="0">
                <a:solidFill>
                  <a:schemeClr val="tx2"/>
                </a:solidFill>
                <a:latin typeface="+mn-lt"/>
                <a:sym typeface="Libre Franklin"/>
              </a:rPr>
            </a:br>
            <a:br>
              <a:rPr lang="en-US" sz="2000" dirty="0">
                <a:solidFill>
                  <a:schemeClr val="tx2"/>
                </a:solidFill>
                <a:latin typeface="+mn-lt"/>
                <a:sym typeface="Libre Franklin"/>
              </a:rPr>
            </a:br>
            <a:r>
              <a:rPr lang="en-US" sz="2000" dirty="0">
                <a:solidFill>
                  <a:schemeClr val="tx2"/>
                </a:solidFill>
                <a:latin typeface="+mn-lt"/>
                <a:sym typeface="Libre Franklin"/>
              </a:rPr>
              <a:t>3. An agency is required to provide records on the medium requested by the requester, if the agency can reasonably make such copy or have such copy made by engaging an outside professional service.</a:t>
            </a:r>
            <a:br>
              <a:rPr lang="en-US" sz="2000" dirty="0">
                <a:solidFill>
                  <a:schemeClr val="tx2"/>
                </a:solidFill>
                <a:latin typeface="+mn-lt"/>
                <a:sym typeface="Libre Franklin"/>
              </a:rPr>
            </a:br>
            <a:br>
              <a:rPr lang="en-US" sz="2000" dirty="0">
                <a:solidFill>
                  <a:schemeClr val="tx2"/>
                </a:solidFill>
                <a:latin typeface="+mn-lt"/>
                <a:sym typeface="Libre Franklin"/>
              </a:rPr>
            </a:br>
            <a:r>
              <a:rPr lang="en-US" sz="2000" dirty="0">
                <a:solidFill>
                  <a:schemeClr val="tx2"/>
                </a:solidFill>
                <a:latin typeface="+mn-lt"/>
                <a:sym typeface="Libre Franklin"/>
              </a:rPr>
              <a:t>4. </a:t>
            </a:r>
            <a:r>
              <a:rPr lang="en-US" altLang="en-US" sz="2000" dirty="0">
                <a:solidFill>
                  <a:schemeClr val="tx2"/>
                </a:solidFill>
                <a:latin typeface="+mn-lt"/>
              </a:rPr>
              <a:t>When an agency is capable of retrieving or extracting a record or data maintained in a computer storage system with reasonable effort, it shall be required to do so. UB defines reasonable effort as no more than 2 hours of work.</a:t>
            </a:r>
            <a:br>
              <a:rPr lang="en-US" altLang="en-US" sz="2000" dirty="0">
                <a:solidFill>
                  <a:schemeClr val="tx2"/>
                </a:solidFill>
                <a:latin typeface="+mn-lt"/>
              </a:rPr>
            </a:br>
            <a:br>
              <a:rPr lang="en-US" sz="2000" dirty="0">
                <a:solidFill>
                  <a:schemeClr val="tx2"/>
                </a:solidFill>
                <a:latin typeface="+mn-lt"/>
              </a:rPr>
            </a:br>
            <a:r>
              <a:rPr lang="en-US" sz="2000" dirty="0">
                <a:solidFill>
                  <a:schemeClr val="tx2"/>
                </a:solidFill>
                <a:latin typeface="+mn-lt"/>
              </a:rPr>
              <a:t>5. </a:t>
            </a:r>
            <a:r>
              <a:rPr lang="en-US" altLang="en-US" sz="2000" dirty="0">
                <a:solidFill>
                  <a:schemeClr val="tx2"/>
                </a:solidFill>
                <a:latin typeface="+mn-lt"/>
              </a:rPr>
              <a:t>Any programming necessary to retrieve a record maintained in a computer storage system and to transfer that record to the medium requested by a person or to allow the transferred record to be read or printed </a:t>
            </a:r>
            <a:r>
              <a:rPr lang="en-US" altLang="en-US" sz="2000" b="1" u="sng" dirty="0">
                <a:solidFill>
                  <a:schemeClr val="tx2"/>
                </a:solidFill>
                <a:latin typeface="+mn-lt"/>
              </a:rPr>
              <a:t>shall not be deemed to be the preparation or creation of a new record</a:t>
            </a:r>
            <a:endParaRPr lang="en-US" sz="2000" dirty="0">
              <a:solidFill>
                <a:schemeClr val="tx2"/>
              </a:solidFill>
              <a:latin typeface="+mn-lt"/>
            </a:endParaRPr>
          </a:p>
        </p:txBody>
      </p:sp>
      <p:sp>
        <p:nvSpPr>
          <p:cNvPr id="11" name="Rectangle 10">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Subtitle 2">
            <a:extLst>
              <a:ext uri="{FF2B5EF4-FFF2-40B4-BE49-F238E27FC236}">
                <a16:creationId xmlns:a16="http://schemas.microsoft.com/office/drawing/2014/main" id="{AA1BC91B-5611-7CD8-540F-0679AF909F79}"/>
              </a:ext>
            </a:extLst>
          </p:cNvPr>
          <p:cNvSpPr>
            <a:spLocks noGrp="1"/>
          </p:cNvSpPr>
          <p:nvPr>
            <p:ph type="subTitle" idx="1"/>
          </p:nvPr>
        </p:nvSpPr>
        <p:spPr>
          <a:xfrm>
            <a:off x="266700" y="1159565"/>
            <a:ext cx="3985206" cy="4439055"/>
          </a:xfrm>
        </p:spPr>
        <p:txBody>
          <a:bodyPr anchor="ctr">
            <a:normAutofit/>
          </a:bodyPr>
          <a:lstStyle/>
          <a:p>
            <a:pPr algn="ctr"/>
            <a:r>
              <a:rPr lang="en-US" altLang="en-US" sz="3600" b="1" u="sng" dirty="0">
                <a:solidFill>
                  <a:srgbClr val="FFFFFF"/>
                </a:solidFill>
              </a:rPr>
              <a:t>State agencies ARE Not Required to Create Records!</a:t>
            </a:r>
            <a:endParaRPr lang="en-US" sz="3600" b="1" u="sng" dirty="0">
              <a:solidFill>
                <a:srgbClr val="FFFFFF"/>
              </a:solidFill>
            </a:endParaRPr>
          </a:p>
          <a:p>
            <a:pPr algn="ctr"/>
            <a:endParaRPr lang="en-US" dirty="0">
              <a:solidFill>
                <a:srgbClr val="FFFFFF"/>
              </a:solidFill>
            </a:endParaRPr>
          </a:p>
        </p:txBody>
      </p:sp>
      <p:sp>
        <p:nvSpPr>
          <p:cNvPr id="13" name="Rectangle 12">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Footer Placeholder 3">
            <a:extLst>
              <a:ext uri="{FF2B5EF4-FFF2-40B4-BE49-F238E27FC236}">
                <a16:creationId xmlns:a16="http://schemas.microsoft.com/office/drawing/2014/main" id="{4C0399DC-4941-69D2-13A2-EC6F0F2AE7E8}"/>
              </a:ext>
            </a:extLst>
          </p:cNvPr>
          <p:cNvSpPr>
            <a:spLocks noGrp="1"/>
          </p:cNvSpPr>
          <p:nvPr>
            <p:ph type="ftr" sz="quarter" idx="11"/>
          </p:nvPr>
        </p:nvSpPr>
        <p:spPr>
          <a:xfrm>
            <a:off x="5220928" y="6459785"/>
            <a:ext cx="4752426" cy="365125"/>
          </a:xfrm>
        </p:spPr>
        <p:txBody>
          <a:bodyPr>
            <a:normAutofit fontScale="77500" lnSpcReduction="20000"/>
          </a:bodyPr>
          <a:lstStyle/>
          <a:p>
            <a:pPr>
              <a:spcAft>
                <a:spcPts val="600"/>
              </a:spcAft>
            </a:pPr>
            <a:r>
              <a:rPr lang="en-US" dirty="0">
                <a:solidFill>
                  <a:schemeClr val="tx2"/>
                </a:solidFill>
              </a:rPr>
              <a:t>How does foil apply to me?</a:t>
            </a:r>
          </a:p>
          <a:p>
            <a:pPr>
              <a:spcAft>
                <a:spcPts val="600"/>
              </a:spcAft>
            </a:pPr>
            <a:r>
              <a:rPr lang="en-US" dirty="0">
                <a:solidFill>
                  <a:schemeClr val="tx2"/>
                </a:solidFill>
              </a:rPr>
              <a:t>University at Buffalo Policy, Compliance, and Internal Controls  </a:t>
            </a:r>
            <a:r>
              <a:rPr lang="en-US" dirty="0">
                <a:solidFill>
                  <a:srgbClr val="0070C0"/>
                </a:solidFill>
              </a:rPr>
              <a:t>amybeers@buffalo.edu</a:t>
            </a:r>
          </a:p>
        </p:txBody>
      </p:sp>
    </p:spTree>
    <p:extLst>
      <p:ext uri="{BB962C8B-B14F-4D97-AF65-F5344CB8AC3E}">
        <p14:creationId xmlns:p14="http://schemas.microsoft.com/office/powerpoint/2010/main" val="322523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5" name="Rectangle 3104">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107" name="Rectangle 3106">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109" name="Straight Connector 3108">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3111" name="Rectangle 3110">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113" name="Rectangle 3112">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490+ Messy File Cabinet Stock Photos, Pictures &amp; Royalty-Free Images -  iStock | Messy files, Paper mess, Paperwork">
            <a:extLst>
              <a:ext uri="{FF2B5EF4-FFF2-40B4-BE49-F238E27FC236}">
                <a16:creationId xmlns:a16="http://schemas.microsoft.com/office/drawing/2014/main" id="{75DA719F-E241-8336-CF7B-24A37F206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911" r="28748" b="2"/>
          <a:stretch>
            <a:fillRect/>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3115" name="Straight Connector 3114">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12567A6-D9B7-D8DA-A5DE-838ACD00E225}"/>
              </a:ext>
            </a:extLst>
          </p:cNvPr>
          <p:cNvSpPr txBox="1"/>
          <p:nvPr/>
        </p:nvSpPr>
        <p:spPr>
          <a:xfrm>
            <a:off x="5181601" y="1737845"/>
            <a:ext cx="6368142" cy="4131249"/>
          </a:xfrm>
          <a:prstGeom prst="rect">
            <a:avLst/>
          </a:prstGeom>
        </p:spPr>
        <p:txBody>
          <a:bodyPr vert="horz" lIns="0" tIns="45720" rIns="0" bIns="45720" rtlCol="0">
            <a:normAutofit/>
          </a:bodyPr>
          <a:lstStyle/>
          <a:p>
            <a:pPr marL="0" marR="0" lvl="0" indent="0" algn="ctr" defTabSz="914400">
              <a:lnSpc>
                <a:spcPct val="90000"/>
              </a:lnSpc>
              <a:spcBef>
                <a:spcPts val="0"/>
              </a:spcBef>
              <a:spcAft>
                <a:spcPts val="600"/>
              </a:spcAft>
              <a:buClr>
                <a:schemeClr val="accent1"/>
              </a:buClr>
              <a:buFont typeface="Calibri" panose="020F0502020204030204" pitchFamily="34" charset="0"/>
              <a:buNone/>
            </a:pPr>
            <a:r>
              <a:rPr lang="en-US" sz="2400" b="1" i="0" u="sng" strike="noStrike" cap="none" dirty="0">
                <a:solidFill>
                  <a:schemeClr val="accent1">
                    <a:lumMod val="75000"/>
                  </a:schemeClr>
                </a:solidFill>
                <a:sym typeface="Libre Franklin"/>
              </a:rPr>
              <a:t>Records Must Be Reasonably Described</a:t>
            </a:r>
          </a:p>
          <a:p>
            <a:pPr marL="0" marR="0" lvl="0" indent="0" defTabSz="914400">
              <a:lnSpc>
                <a:spcPct val="90000"/>
              </a:lnSpc>
              <a:spcBef>
                <a:spcPts val="0"/>
              </a:spcBef>
              <a:spcAft>
                <a:spcPts val="600"/>
              </a:spcAft>
              <a:buClr>
                <a:schemeClr val="accent1"/>
              </a:buClr>
              <a:buFont typeface="Calibri" panose="020F0502020204030204" pitchFamily="34" charset="0"/>
              <a:buNone/>
            </a:pPr>
            <a:endParaRPr lang="en-US" sz="1500" b="1" i="0" u="sng" strike="noStrike" cap="none" dirty="0">
              <a:solidFill>
                <a:schemeClr val="tx1">
                  <a:lumMod val="75000"/>
                  <a:lumOff val="25000"/>
                </a:schemeClr>
              </a:solidFill>
              <a:sym typeface="Libre Franklin"/>
            </a:endParaRPr>
          </a:p>
          <a:p>
            <a:pPr marL="0" marR="0" lvl="0" indent="0" defTabSz="914400">
              <a:lnSpc>
                <a:spcPct val="90000"/>
              </a:lnSpc>
              <a:spcBef>
                <a:spcPts val="0"/>
              </a:spcBef>
              <a:spcAft>
                <a:spcPts val="600"/>
              </a:spcAft>
              <a:buClr>
                <a:schemeClr val="accent1"/>
              </a:buClr>
              <a:buFont typeface="Calibri" panose="020F0502020204030204" pitchFamily="34" charset="0"/>
              <a:buNone/>
            </a:pPr>
            <a:r>
              <a:rPr lang="en-US" sz="1600" b="0" i="0" u="none" strike="noStrike" cap="none" dirty="0">
                <a:solidFill>
                  <a:schemeClr val="tx1">
                    <a:lumMod val="75000"/>
                    <a:lumOff val="25000"/>
                  </a:schemeClr>
                </a:solidFill>
                <a:sym typeface="Libre Franklin"/>
              </a:rPr>
              <a:t>Has the requester provided </a:t>
            </a:r>
            <a:r>
              <a:rPr lang="en-US" sz="1600" b="1" i="0" u="none" strike="noStrike" cap="none" dirty="0">
                <a:solidFill>
                  <a:schemeClr val="accent1">
                    <a:lumMod val="75000"/>
                  </a:schemeClr>
                </a:solidFill>
                <a:sym typeface="Libre Franklin"/>
              </a:rPr>
              <a:t>sufficient detail to allow th</a:t>
            </a:r>
            <a:r>
              <a:rPr lang="en-US" sz="1600" b="1" dirty="0">
                <a:solidFill>
                  <a:schemeClr val="accent1">
                    <a:lumMod val="75000"/>
                  </a:schemeClr>
                </a:solidFill>
                <a:sym typeface="Libre Franklin"/>
              </a:rPr>
              <a:t>e agency to identify the records sought?</a:t>
            </a:r>
          </a:p>
          <a:p>
            <a:pPr marL="0" marR="0" lvl="0" indent="0" defTabSz="914400">
              <a:lnSpc>
                <a:spcPct val="90000"/>
              </a:lnSpc>
              <a:spcBef>
                <a:spcPts val="0"/>
              </a:spcBef>
              <a:spcAft>
                <a:spcPts val="600"/>
              </a:spcAft>
              <a:buClr>
                <a:schemeClr val="accent1"/>
              </a:buClr>
              <a:buFont typeface="Calibri" panose="020F0502020204030204" pitchFamily="34" charset="0"/>
              <a:buNone/>
            </a:pPr>
            <a:endParaRPr lang="en-US" sz="1600" dirty="0">
              <a:solidFill>
                <a:schemeClr val="tx1">
                  <a:lumMod val="75000"/>
                  <a:lumOff val="25000"/>
                </a:schemeClr>
              </a:solidFill>
              <a:sym typeface="Libre Franklin"/>
            </a:endParaRPr>
          </a:p>
          <a:p>
            <a:pPr defTabSz="914400">
              <a:lnSpc>
                <a:spcPct val="90000"/>
              </a:lnSpc>
              <a:spcAft>
                <a:spcPts val="600"/>
              </a:spcAft>
              <a:buClr>
                <a:schemeClr val="accent1"/>
              </a:buClr>
              <a:buFont typeface="Calibri" panose="020F0502020204030204" pitchFamily="34" charset="0"/>
            </a:pPr>
            <a:r>
              <a:rPr lang="en-US" sz="1600" dirty="0">
                <a:solidFill>
                  <a:schemeClr val="tx1">
                    <a:lumMod val="75000"/>
                    <a:lumOff val="25000"/>
                  </a:schemeClr>
                </a:solidFill>
                <a:sym typeface="Libre Franklin"/>
              </a:rPr>
              <a:t>How does the unit/department </a:t>
            </a:r>
            <a:r>
              <a:rPr lang="en-US" sz="1600" b="1" dirty="0">
                <a:solidFill>
                  <a:schemeClr val="accent1">
                    <a:lumMod val="75000"/>
                  </a:schemeClr>
                </a:solidFill>
                <a:sym typeface="Libre Franklin"/>
              </a:rPr>
              <a:t>maintain its files? </a:t>
            </a:r>
          </a:p>
          <a:p>
            <a:pPr marL="0" marR="0" lvl="0" indent="0" defTabSz="914400">
              <a:lnSpc>
                <a:spcPct val="90000"/>
              </a:lnSpc>
              <a:spcBef>
                <a:spcPts val="0"/>
              </a:spcBef>
              <a:spcAft>
                <a:spcPts val="600"/>
              </a:spcAft>
              <a:buClr>
                <a:schemeClr val="accent1"/>
              </a:buClr>
              <a:buFont typeface="Calibri" panose="020F0502020204030204" pitchFamily="34" charset="0"/>
              <a:buNone/>
            </a:pPr>
            <a:endParaRPr lang="en-US" sz="1600" dirty="0">
              <a:solidFill>
                <a:schemeClr val="tx1">
                  <a:lumMod val="75000"/>
                  <a:lumOff val="25000"/>
                </a:schemeClr>
              </a:solidFill>
              <a:sym typeface="Libre Franklin"/>
            </a:endParaRPr>
          </a:p>
          <a:p>
            <a:pPr marL="0" marR="0" lvl="0" indent="0" defTabSz="914400">
              <a:lnSpc>
                <a:spcPct val="90000"/>
              </a:lnSpc>
              <a:spcBef>
                <a:spcPts val="0"/>
              </a:spcBef>
              <a:spcAft>
                <a:spcPts val="600"/>
              </a:spcAft>
              <a:buClr>
                <a:schemeClr val="accent1"/>
              </a:buClr>
              <a:buFont typeface="Calibri" panose="020F0502020204030204" pitchFamily="34" charset="0"/>
              <a:buNone/>
            </a:pPr>
            <a:r>
              <a:rPr lang="en-US" sz="1600" dirty="0">
                <a:solidFill>
                  <a:schemeClr val="tx1">
                    <a:lumMod val="75000"/>
                    <a:lumOff val="25000"/>
                  </a:schemeClr>
                </a:solidFill>
                <a:sym typeface="Libre Franklin"/>
              </a:rPr>
              <a:t>Can the record coordinator/custodian locate or retrieve the record with </a:t>
            </a:r>
            <a:r>
              <a:rPr lang="en-US" sz="1600" b="1" dirty="0">
                <a:solidFill>
                  <a:schemeClr val="accent1">
                    <a:lumMod val="75000"/>
                  </a:schemeClr>
                </a:solidFill>
                <a:sym typeface="Libre Franklin"/>
              </a:rPr>
              <a:t>reasonable effort?</a:t>
            </a:r>
          </a:p>
          <a:p>
            <a:pPr marL="0" marR="0" lvl="0" indent="0" defTabSz="914400">
              <a:lnSpc>
                <a:spcPct val="90000"/>
              </a:lnSpc>
              <a:spcBef>
                <a:spcPts val="0"/>
              </a:spcBef>
              <a:spcAft>
                <a:spcPts val="600"/>
              </a:spcAft>
              <a:buClr>
                <a:schemeClr val="accent1"/>
              </a:buClr>
              <a:buFont typeface="Calibri" panose="020F0502020204030204" pitchFamily="34" charset="0"/>
              <a:buNone/>
            </a:pPr>
            <a:endParaRPr lang="en-US" sz="1600" dirty="0">
              <a:solidFill>
                <a:schemeClr val="tx1">
                  <a:lumMod val="75000"/>
                  <a:lumOff val="25000"/>
                </a:schemeClr>
              </a:solidFill>
              <a:sym typeface="Libre Franklin"/>
            </a:endParaRPr>
          </a:p>
          <a:p>
            <a:pPr marL="0" marR="0" lvl="0" indent="0" defTabSz="914400">
              <a:lnSpc>
                <a:spcPct val="90000"/>
              </a:lnSpc>
              <a:spcBef>
                <a:spcPts val="0"/>
              </a:spcBef>
              <a:spcAft>
                <a:spcPts val="600"/>
              </a:spcAft>
              <a:buClr>
                <a:schemeClr val="accent1"/>
              </a:buClr>
              <a:buFont typeface="Calibri" panose="020F0502020204030204" pitchFamily="34" charset="0"/>
              <a:buNone/>
            </a:pPr>
            <a:r>
              <a:rPr lang="en-US" sz="1600" dirty="0">
                <a:solidFill>
                  <a:schemeClr val="tx1">
                    <a:lumMod val="75000"/>
                    <a:lumOff val="25000"/>
                  </a:schemeClr>
                </a:solidFill>
                <a:sym typeface="Libre Franklin"/>
              </a:rPr>
              <a:t>Would locating the record involve searching for a </a:t>
            </a:r>
            <a:r>
              <a:rPr lang="en-US" sz="1600" dirty="0">
                <a:solidFill>
                  <a:schemeClr val="accent1">
                    <a:lumMod val="75000"/>
                  </a:schemeClr>
                </a:solidFill>
                <a:sym typeface="Libre Franklin"/>
              </a:rPr>
              <a:t>“</a:t>
            </a:r>
            <a:r>
              <a:rPr lang="en-US" sz="1600" b="1" dirty="0">
                <a:solidFill>
                  <a:schemeClr val="accent1">
                    <a:lumMod val="75000"/>
                  </a:schemeClr>
                </a:solidFill>
                <a:sym typeface="Libre Franklin"/>
              </a:rPr>
              <a:t>needle in the haystack”?</a:t>
            </a:r>
          </a:p>
          <a:p>
            <a:pPr marL="0" marR="0" lvl="0" indent="0" defTabSz="914400">
              <a:lnSpc>
                <a:spcPct val="90000"/>
              </a:lnSpc>
              <a:spcBef>
                <a:spcPts val="0"/>
              </a:spcBef>
              <a:spcAft>
                <a:spcPts val="600"/>
              </a:spcAft>
              <a:buClr>
                <a:schemeClr val="accent1"/>
              </a:buClr>
              <a:buFont typeface="Calibri" panose="020F0502020204030204" pitchFamily="34" charset="0"/>
              <a:buNone/>
            </a:pPr>
            <a:endParaRPr lang="en-US" sz="1600" dirty="0">
              <a:solidFill>
                <a:schemeClr val="tx1">
                  <a:lumMod val="75000"/>
                  <a:lumOff val="25000"/>
                </a:schemeClr>
              </a:solidFill>
              <a:sym typeface="Libre Franklin"/>
            </a:endParaRPr>
          </a:p>
          <a:p>
            <a:pPr marL="0" marR="0" lvl="0" indent="0" defTabSz="914400">
              <a:lnSpc>
                <a:spcPct val="90000"/>
              </a:lnSpc>
              <a:spcBef>
                <a:spcPts val="0"/>
              </a:spcBef>
              <a:spcAft>
                <a:spcPts val="600"/>
              </a:spcAft>
              <a:buClr>
                <a:schemeClr val="accent1"/>
              </a:buClr>
              <a:buFont typeface="Calibri" panose="020F0502020204030204" pitchFamily="34" charset="0"/>
              <a:buNone/>
            </a:pPr>
            <a:r>
              <a:rPr lang="en-US" sz="1600" dirty="0">
                <a:solidFill>
                  <a:schemeClr val="tx1">
                    <a:lumMod val="75000"/>
                    <a:lumOff val="25000"/>
                  </a:schemeClr>
                </a:solidFill>
                <a:sym typeface="Libre Franklin"/>
              </a:rPr>
              <a:t>Answer may be very different depending on whether they are </a:t>
            </a:r>
            <a:r>
              <a:rPr lang="en-US" sz="1600" b="1" dirty="0">
                <a:solidFill>
                  <a:schemeClr val="accent1">
                    <a:lumMod val="75000"/>
                  </a:schemeClr>
                </a:solidFill>
                <a:sym typeface="Libre Franklin"/>
              </a:rPr>
              <a:t>paper</a:t>
            </a:r>
            <a:r>
              <a:rPr lang="en-US" sz="1600" dirty="0">
                <a:solidFill>
                  <a:schemeClr val="accent1">
                    <a:lumMod val="75000"/>
                  </a:schemeClr>
                </a:solidFill>
                <a:sym typeface="Libre Franklin"/>
              </a:rPr>
              <a:t> </a:t>
            </a:r>
            <a:r>
              <a:rPr lang="en-US" sz="1600" dirty="0">
                <a:solidFill>
                  <a:schemeClr val="tx1">
                    <a:lumMod val="75000"/>
                    <a:lumOff val="25000"/>
                  </a:schemeClr>
                </a:solidFill>
                <a:sym typeface="Libre Franklin"/>
              </a:rPr>
              <a:t>or </a:t>
            </a:r>
            <a:r>
              <a:rPr lang="en-US" sz="1600" b="1" dirty="0">
                <a:solidFill>
                  <a:schemeClr val="accent1">
                    <a:lumMod val="75000"/>
                  </a:schemeClr>
                </a:solidFill>
                <a:sym typeface="Libre Franklin"/>
              </a:rPr>
              <a:t>electronic</a:t>
            </a:r>
            <a:r>
              <a:rPr lang="en-US" sz="1600" b="1" dirty="0">
                <a:solidFill>
                  <a:schemeClr val="tx1">
                    <a:lumMod val="75000"/>
                    <a:lumOff val="25000"/>
                  </a:schemeClr>
                </a:solidFill>
                <a:sym typeface="Libre Franklin"/>
              </a:rPr>
              <a:t> </a:t>
            </a:r>
            <a:r>
              <a:rPr lang="en-US" sz="1600" b="1" dirty="0">
                <a:solidFill>
                  <a:schemeClr val="accent1">
                    <a:lumMod val="75000"/>
                  </a:schemeClr>
                </a:solidFill>
                <a:sym typeface="Libre Franklin"/>
              </a:rPr>
              <a:t>records.</a:t>
            </a:r>
            <a:endParaRPr lang="en-US" sz="1600" b="1" dirty="0">
              <a:solidFill>
                <a:schemeClr val="accent1">
                  <a:lumMod val="75000"/>
                </a:schemeClr>
              </a:solidFill>
            </a:endParaRPr>
          </a:p>
        </p:txBody>
      </p:sp>
      <p:sp>
        <p:nvSpPr>
          <p:cNvPr id="2" name="Footer Placeholder 1">
            <a:extLst>
              <a:ext uri="{FF2B5EF4-FFF2-40B4-BE49-F238E27FC236}">
                <a16:creationId xmlns:a16="http://schemas.microsoft.com/office/drawing/2014/main" id="{C2AF3287-A655-1668-9967-376673C2E46D}"/>
              </a:ext>
            </a:extLst>
          </p:cNvPr>
          <p:cNvSpPr>
            <a:spLocks noGrp="1"/>
          </p:cNvSpPr>
          <p:nvPr>
            <p:ph type="title" idx="4294967295"/>
          </p:nvPr>
        </p:nvSpPr>
        <p:spPr>
          <a:xfrm>
            <a:off x="5181600" y="6400800"/>
            <a:ext cx="3798888" cy="4238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0" normalizeH="0" baseline="0" noProof="0" dirty="0">
                <a:ln>
                  <a:noFill/>
                </a:ln>
                <a:solidFill>
                  <a:schemeClr val="tx1">
                    <a:lumMod val="75000"/>
                    <a:lumOff val="25000"/>
                  </a:schemeClr>
                </a:solidFill>
                <a:effectLst/>
                <a:uLnTx/>
                <a:uFillTx/>
                <a:latin typeface="+mn-lt"/>
                <a:ea typeface="+mn-ea"/>
                <a:cs typeface="+mn-cs"/>
              </a:rPr>
              <a:t>How does foil apply to me?</a:t>
            </a:r>
          </a:p>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0" normalizeH="0" baseline="0" noProof="0" dirty="0">
                <a:ln>
                  <a:noFill/>
                </a:ln>
                <a:solidFill>
                  <a:schemeClr val="tx1">
                    <a:lumMod val="75000"/>
                    <a:lumOff val="25000"/>
                  </a:schemeClr>
                </a:solidFill>
                <a:effectLst/>
                <a:uLnTx/>
                <a:uFillTx/>
                <a:latin typeface="+mn-lt"/>
                <a:ea typeface="+mn-ea"/>
                <a:cs typeface="+mn-cs"/>
              </a:rPr>
              <a:t>University at Buffalo Policy, Compliance, and Internal Controls </a:t>
            </a:r>
            <a:r>
              <a:rPr kumimoji="0" lang="en-US" sz="900" b="0" i="0" u="none" strike="noStrike" kern="1200" cap="all" spc="0" normalizeH="0" baseline="0" noProof="0" dirty="0">
                <a:ln>
                  <a:noFill/>
                </a:ln>
                <a:solidFill>
                  <a:srgbClr val="0070C0"/>
                </a:solidFill>
                <a:effectLst/>
                <a:uLnTx/>
                <a:uFillTx/>
                <a:latin typeface="+mn-lt"/>
                <a:ea typeface="+mn-ea"/>
                <a:cs typeface="+mn-cs"/>
                <a:hlinkClick r:id="rId3">
                  <a:extLst>
                    <a:ext uri="{A12FA001-AC4F-418D-AE19-62706E023703}">
                      <ahyp:hlinkClr xmlns:ahyp="http://schemas.microsoft.com/office/drawing/2018/hyperlinkcolor" val="tx"/>
                    </a:ext>
                  </a:extLst>
                </a:hlinkClick>
              </a:rPr>
              <a:t>amybeers@buffalo</a:t>
            </a:r>
            <a:r>
              <a:rPr kumimoji="0" lang="en-US" sz="900" b="0" i="0" u="none" strike="noStrike" kern="1200" cap="all" spc="0" normalizeH="0" baseline="0" noProof="0" dirty="0">
                <a:ln>
                  <a:noFill/>
                </a:ln>
                <a:solidFill>
                  <a:srgbClr val="6EAC1C"/>
                </a:solidFill>
                <a:effectLst/>
                <a:uLnTx/>
                <a:uFillTx/>
                <a:latin typeface="+mn-lt"/>
                <a:ea typeface="+mn-ea"/>
                <a:cs typeface="+mn-cs"/>
                <a:hlinkClick r:id="rId3">
                  <a:extLst>
                    <a:ext uri="{A12FA001-AC4F-418D-AE19-62706E023703}">
                      <ahyp:hlinkClr xmlns:ahyp="http://schemas.microsoft.com/office/drawing/2018/hyperlinkcolor" val="tx"/>
                    </a:ext>
                  </a:extLst>
                </a:hlinkClick>
              </a:rPr>
              <a:t>.</a:t>
            </a:r>
            <a:r>
              <a:rPr kumimoji="0" lang="en-US" sz="900" b="0" i="0" u="none" strike="noStrike" kern="1200" cap="all" spc="0" normalizeH="0" baseline="0" noProof="0" dirty="0">
                <a:ln>
                  <a:noFill/>
                </a:ln>
                <a:solidFill>
                  <a:srgbClr val="0070C0"/>
                </a:solidFill>
                <a:effectLst/>
                <a:uLnTx/>
                <a:uFillTx/>
                <a:latin typeface="+mn-lt"/>
                <a:ea typeface="+mn-ea"/>
                <a:cs typeface="+mn-cs"/>
                <a:hlinkClick r:id="rId3">
                  <a:extLst>
                    <a:ext uri="{A12FA001-AC4F-418D-AE19-62706E023703}">
                      <ahyp:hlinkClr xmlns:ahyp="http://schemas.microsoft.com/office/drawing/2018/hyperlinkcolor" val="tx"/>
                    </a:ext>
                  </a:extLst>
                </a:hlinkClick>
              </a:rPr>
              <a:t>edu</a:t>
            </a:r>
            <a:r>
              <a:rPr kumimoji="0" lang="en-US" sz="900" b="0" i="0" u="none" strike="noStrike" kern="1200" cap="all" spc="0" normalizeH="0" baseline="0" noProof="0" dirty="0">
                <a:ln>
                  <a:noFill/>
                </a:ln>
                <a:solidFill>
                  <a:srgbClr val="0070C0"/>
                </a:solidFill>
                <a:effectLst/>
                <a:uLnTx/>
                <a:uFillTx/>
                <a:latin typeface="+mn-lt"/>
                <a:ea typeface="+mn-ea"/>
                <a:cs typeface="+mn-cs"/>
              </a:rPr>
              <a:t> </a:t>
            </a:r>
          </a:p>
        </p:txBody>
      </p:sp>
    </p:spTree>
    <p:extLst>
      <p:ext uri="{BB962C8B-B14F-4D97-AF65-F5344CB8AC3E}">
        <p14:creationId xmlns:p14="http://schemas.microsoft.com/office/powerpoint/2010/main" val="2618019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0B5AE2-C5CC-499C-8F2D-249888BE2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BA7A3698-B350-40E5-8475-9BCC41A089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5" name="Straight Connector 14">
            <a:extLst>
              <a:ext uri="{FF2B5EF4-FFF2-40B4-BE49-F238E27FC236}">
                <a16:creationId xmlns:a16="http://schemas.microsoft.com/office/drawing/2014/main" id="{0AC655C7-EC94-4BE6-84C8-2F9EFBBB27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E09204-F721-9186-27B1-9D0E7989F72C}"/>
              </a:ext>
            </a:extLst>
          </p:cNvPr>
          <p:cNvSpPr>
            <a:spLocks noGrp="1"/>
          </p:cNvSpPr>
          <p:nvPr>
            <p:ph type="title"/>
          </p:nvPr>
        </p:nvSpPr>
        <p:spPr>
          <a:xfrm>
            <a:off x="5181601" y="634946"/>
            <a:ext cx="6368142" cy="1450757"/>
          </a:xfrm>
        </p:spPr>
        <p:txBody>
          <a:bodyPr vert="horz" lIns="91440" tIns="45720" rIns="91440" bIns="45720" rtlCol="0" anchor="b">
            <a:normAutofit/>
          </a:bodyPr>
          <a:lstStyle/>
          <a:p>
            <a:pPr algn="ctr"/>
            <a:r>
              <a:rPr lang="en-US" b="1" kern="1200" spc="-50" baseline="0" dirty="0">
                <a:solidFill>
                  <a:srgbClr val="0070C0"/>
                </a:solidFill>
                <a:latin typeface="+mj-lt"/>
                <a:ea typeface="+mj-ea"/>
                <a:cs typeface="+mj-cs"/>
              </a:rPr>
              <a:t>FOIL Time Limits</a:t>
            </a:r>
          </a:p>
        </p:txBody>
      </p:sp>
      <p:pic>
        <p:nvPicPr>
          <p:cNvPr id="7" name="Picture 6" descr="Calendar">
            <a:extLst>
              <a:ext uri="{FF2B5EF4-FFF2-40B4-BE49-F238E27FC236}">
                <a16:creationId xmlns:a16="http://schemas.microsoft.com/office/drawing/2014/main" id="{8EBD392F-2FBA-2294-48DA-3D2031051594}"/>
              </a:ext>
            </a:extLst>
          </p:cNvPr>
          <p:cNvPicPr>
            <a:picLocks noChangeAspect="1"/>
          </p:cNvPicPr>
          <p:nvPr/>
        </p:nvPicPr>
        <p:blipFill>
          <a:blip r:embed="rId2"/>
          <a:srcRect l="29359" r="25420" b="1"/>
          <a:stretch>
            <a:fillRect/>
          </a:stretch>
        </p:blipFill>
        <p:spPr>
          <a:xfrm>
            <a:off x="20" y="-12128"/>
            <a:ext cx="4654276" cy="6870127"/>
          </a:xfrm>
          <a:prstGeom prst="rect">
            <a:avLst/>
          </a:prstGeom>
        </p:spPr>
      </p:pic>
      <p:cxnSp>
        <p:nvCxnSpPr>
          <p:cNvPr id="21" name="Straight Connector 20">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E05DACCF-CFA3-5742-373A-DA1FF9698821}"/>
              </a:ext>
            </a:extLst>
          </p:cNvPr>
          <p:cNvSpPr txBox="1"/>
          <p:nvPr/>
        </p:nvSpPr>
        <p:spPr>
          <a:xfrm>
            <a:off x="5001768" y="2198914"/>
            <a:ext cx="6885431" cy="3670180"/>
          </a:xfrm>
          <a:prstGeom prst="rect">
            <a:avLst/>
          </a:prstGeom>
        </p:spPr>
        <p:txBody>
          <a:bodyPr vert="horz" lIns="0" tIns="45720" rIns="0" bIns="45720" rtlCol="0">
            <a:normAutofit/>
          </a:bodyPr>
          <a:lstStyle/>
          <a:p>
            <a:pPr marL="285750" indent="-285750" defTabSz="914400">
              <a:lnSpc>
                <a:spcPct val="90000"/>
              </a:lnSpc>
              <a:spcAft>
                <a:spcPts val="600"/>
              </a:spcAft>
              <a:buClr>
                <a:schemeClr val="accent1"/>
              </a:buClr>
              <a:buFont typeface="Calibri" panose="020F0502020204030204" pitchFamily="34" charset="0"/>
              <a:buChar char="Ø"/>
            </a:pPr>
            <a:r>
              <a:rPr lang="en-US" altLang="en-US" sz="1700" dirty="0">
                <a:solidFill>
                  <a:schemeClr val="tx1">
                    <a:lumMod val="75000"/>
                    <a:lumOff val="25000"/>
                  </a:schemeClr>
                </a:solidFill>
              </a:rPr>
              <a:t>UB has 5 business days from the day the request is received to </a:t>
            </a:r>
            <a:r>
              <a:rPr lang="en-US" altLang="en-US" sz="1700" b="1" i="1" u="sng" dirty="0">
                <a:solidFill>
                  <a:schemeClr val="tx1">
                    <a:lumMod val="75000"/>
                    <a:lumOff val="25000"/>
                  </a:schemeClr>
                </a:solidFill>
              </a:rPr>
              <a:t>acknowledge</a:t>
            </a:r>
            <a:r>
              <a:rPr lang="en-US" altLang="en-US" sz="1700" dirty="0">
                <a:solidFill>
                  <a:schemeClr val="tx1">
                    <a:lumMod val="75000"/>
                    <a:lumOff val="25000"/>
                  </a:schemeClr>
                </a:solidFill>
              </a:rPr>
              <a:t> the request</a:t>
            </a:r>
          </a:p>
          <a:p>
            <a:pPr defTabSz="914400">
              <a:lnSpc>
                <a:spcPct val="90000"/>
              </a:lnSpc>
              <a:spcAft>
                <a:spcPts val="600"/>
              </a:spcAft>
              <a:buClr>
                <a:schemeClr val="accent1"/>
              </a:buClr>
              <a:buFont typeface="Calibri" panose="020F0502020204030204" pitchFamily="34" charset="0"/>
            </a:pPr>
            <a:endParaRPr lang="en-US" altLang="en-US" sz="1700"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Ø"/>
            </a:pPr>
            <a:r>
              <a:rPr lang="en-US" altLang="en-US" sz="1700" dirty="0">
                <a:solidFill>
                  <a:schemeClr val="tx1">
                    <a:lumMod val="75000"/>
                    <a:lumOff val="25000"/>
                  </a:schemeClr>
                </a:solidFill>
              </a:rPr>
              <a:t>UB has 20 business days from the date of acknowledgement to provide a response (deny the request or release the record(s) in whole or in part)</a:t>
            </a:r>
          </a:p>
          <a:p>
            <a:pPr lvl="1" defTabSz="914400">
              <a:lnSpc>
                <a:spcPct val="90000"/>
              </a:lnSpc>
              <a:spcAft>
                <a:spcPts val="600"/>
              </a:spcAft>
              <a:buClr>
                <a:schemeClr val="accent1"/>
              </a:buClr>
            </a:pPr>
            <a:r>
              <a:rPr lang="en-US" altLang="en-US" sz="1700" b="1" i="1" u="sng" dirty="0">
                <a:solidFill>
                  <a:schemeClr val="tx1">
                    <a:lumMod val="75000"/>
                    <a:lumOff val="25000"/>
                  </a:schemeClr>
                </a:solidFill>
                <a:highlight>
                  <a:srgbClr val="FFFF00"/>
                </a:highlight>
              </a:rPr>
              <a:t>OR</a:t>
            </a:r>
            <a:r>
              <a:rPr lang="en-US" altLang="en-US" sz="1700" dirty="0">
                <a:solidFill>
                  <a:schemeClr val="tx1">
                    <a:lumMod val="75000"/>
                    <a:lumOff val="25000"/>
                  </a:schemeClr>
                </a:solidFill>
                <a:highlight>
                  <a:srgbClr val="FFFF00"/>
                </a:highlight>
              </a:rPr>
              <a:t> provide a date certain - Reasonable under the circumstances</a:t>
            </a:r>
          </a:p>
          <a:p>
            <a:pPr lvl="1" defTabSz="914400">
              <a:lnSpc>
                <a:spcPct val="90000"/>
              </a:lnSpc>
              <a:spcAft>
                <a:spcPts val="600"/>
              </a:spcAft>
              <a:buClr>
                <a:schemeClr val="accent1"/>
              </a:buClr>
              <a:buFont typeface="Calibri" panose="020F0502020204030204" pitchFamily="34" charset="0"/>
            </a:pPr>
            <a:endParaRPr lang="en-US" altLang="en-US" sz="1700" dirty="0">
              <a:solidFill>
                <a:schemeClr val="tx1">
                  <a:lumMod val="75000"/>
                  <a:lumOff val="25000"/>
                </a:schemeClr>
              </a:solidFill>
              <a:highlight>
                <a:srgbClr val="FFFF00"/>
              </a:highlight>
            </a:endParaRPr>
          </a:p>
          <a:p>
            <a:pPr marL="285750" indent="-285750" defTabSz="914400">
              <a:lnSpc>
                <a:spcPct val="90000"/>
              </a:lnSpc>
              <a:spcAft>
                <a:spcPts val="600"/>
              </a:spcAft>
              <a:buClr>
                <a:schemeClr val="accent1"/>
              </a:buClr>
              <a:buFont typeface="Calibri" panose="020F0502020204030204" pitchFamily="34" charset="0"/>
              <a:buChar char="Ø"/>
            </a:pPr>
            <a:r>
              <a:rPr lang="en-US" altLang="en-US" sz="1700" dirty="0">
                <a:solidFill>
                  <a:schemeClr val="tx1">
                    <a:lumMod val="75000"/>
                    <a:lumOff val="25000"/>
                  </a:schemeClr>
                </a:solidFill>
              </a:rPr>
              <a:t>The requester has 30 calendar days to appeal a response or a denial</a:t>
            </a:r>
          </a:p>
          <a:p>
            <a:pPr defTabSz="914400">
              <a:lnSpc>
                <a:spcPct val="90000"/>
              </a:lnSpc>
              <a:spcAft>
                <a:spcPts val="600"/>
              </a:spcAft>
              <a:buClr>
                <a:schemeClr val="accent1"/>
              </a:buClr>
              <a:buFont typeface="Calibri" panose="020F0502020204030204" pitchFamily="34" charset="0"/>
            </a:pPr>
            <a:endParaRPr lang="en-US" altLang="en-US" sz="1700" dirty="0">
              <a:solidFill>
                <a:schemeClr val="tx1">
                  <a:lumMod val="75000"/>
                  <a:lumOff val="25000"/>
                </a:schemeClr>
              </a:solidFill>
            </a:endParaRPr>
          </a:p>
          <a:p>
            <a:pPr marL="285750" indent="-285750" defTabSz="914400">
              <a:lnSpc>
                <a:spcPct val="90000"/>
              </a:lnSpc>
              <a:spcAft>
                <a:spcPts val="600"/>
              </a:spcAft>
              <a:buClr>
                <a:schemeClr val="accent1"/>
              </a:buClr>
              <a:buFont typeface="Calibri" panose="020F0502020204030204" pitchFamily="34" charset="0"/>
              <a:buChar char="Ø"/>
            </a:pPr>
            <a:r>
              <a:rPr lang="en-US" altLang="en-US" sz="1700" dirty="0">
                <a:solidFill>
                  <a:schemeClr val="tx1">
                    <a:lumMod val="75000"/>
                    <a:lumOff val="25000"/>
                  </a:schemeClr>
                </a:solidFill>
              </a:rPr>
              <a:t>The Appeals Officer has 10 business days to respond to an appeal</a:t>
            </a:r>
          </a:p>
        </p:txBody>
      </p:sp>
      <p:sp>
        <p:nvSpPr>
          <p:cNvPr id="3" name="Footer Placeholder 2">
            <a:extLst>
              <a:ext uri="{FF2B5EF4-FFF2-40B4-BE49-F238E27FC236}">
                <a16:creationId xmlns:a16="http://schemas.microsoft.com/office/drawing/2014/main" id="{CFACA2F5-9EEF-B54F-4C71-49B6EBCCA492}"/>
              </a:ext>
            </a:extLst>
          </p:cNvPr>
          <p:cNvSpPr>
            <a:spLocks noGrp="1"/>
          </p:cNvSpPr>
          <p:nvPr>
            <p:ph type="ftr" sz="quarter" idx="11"/>
          </p:nvPr>
        </p:nvSpPr>
        <p:spPr>
          <a:xfrm>
            <a:off x="5181600" y="6330162"/>
            <a:ext cx="3839935" cy="494749"/>
          </a:xfrm>
        </p:spPr>
        <p:txBody>
          <a:bodyPr vert="horz" lIns="91440" tIns="45720" rIns="91440" bIns="45720" rtlCol="0" anchor="ctr">
            <a:normAutofit fontScale="85000" lnSpcReduction="20000"/>
          </a:bodyPr>
          <a:lstStyle/>
          <a:p>
            <a:pPr defTabSz="914400">
              <a:spcAft>
                <a:spcPts val="600"/>
              </a:spcAft>
            </a:pPr>
            <a:r>
              <a:rPr lang="en-US" kern="1200" cap="all" baseline="0" dirty="0">
                <a:solidFill>
                  <a:schemeClr val="tx1">
                    <a:lumMod val="75000"/>
                    <a:lumOff val="25000"/>
                  </a:schemeClr>
                </a:solidFill>
                <a:latin typeface="+mn-lt"/>
                <a:ea typeface="+mn-ea"/>
                <a:cs typeface="+mn-cs"/>
              </a:rPr>
              <a:t>How does foil apply to me?</a:t>
            </a:r>
          </a:p>
          <a:p>
            <a:pPr defTabSz="914400">
              <a:spcAft>
                <a:spcPts val="600"/>
              </a:spcAft>
            </a:pPr>
            <a:r>
              <a:rPr lang="en-US" kern="1200" cap="all" baseline="0" dirty="0">
                <a:solidFill>
                  <a:schemeClr val="tx1">
                    <a:lumMod val="75000"/>
                    <a:lumOff val="25000"/>
                  </a:schemeClr>
                </a:solidFill>
                <a:latin typeface="+mn-lt"/>
                <a:ea typeface="+mn-ea"/>
                <a:cs typeface="+mn-cs"/>
              </a:rPr>
              <a:t>University at Buffalo Policy, Compliance, and Internal Controls </a:t>
            </a:r>
            <a:r>
              <a:rPr lang="en-US" kern="1200" cap="all" baseline="0" dirty="0">
                <a:solidFill>
                  <a:srgbClr val="0070C0"/>
                </a:solidFill>
                <a:latin typeface="+mn-lt"/>
                <a:ea typeface="+mn-ea"/>
                <a:cs typeface="+mn-cs"/>
                <a:hlinkClick r:id="rId3">
                  <a:extLst>
                    <a:ext uri="{A12FA001-AC4F-418D-AE19-62706E023703}">
                      <ahyp:hlinkClr xmlns:ahyp="http://schemas.microsoft.com/office/drawing/2018/hyperlinkcolor" val="tx"/>
                    </a:ext>
                  </a:extLst>
                </a:hlinkClick>
              </a:rPr>
              <a:t>amybeers@buffalo.edu</a:t>
            </a:r>
            <a:r>
              <a:rPr lang="en-US" kern="1200" cap="all" baseline="0" dirty="0">
                <a:solidFill>
                  <a:srgbClr val="0070C0"/>
                </a:solidFill>
                <a:latin typeface="+mn-lt"/>
                <a:ea typeface="+mn-ea"/>
                <a:cs typeface="+mn-cs"/>
              </a:rPr>
              <a:t> </a:t>
            </a:r>
          </a:p>
        </p:txBody>
      </p:sp>
    </p:spTree>
    <p:extLst>
      <p:ext uri="{BB962C8B-B14F-4D97-AF65-F5344CB8AC3E}">
        <p14:creationId xmlns:p14="http://schemas.microsoft.com/office/powerpoint/2010/main" val="621969000"/>
      </p:ext>
    </p:extLst>
  </p:cSld>
  <p:clrMapOvr>
    <a:masterClrMapping/>
  </p:clrMapOvr>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17642</TotalTime>
  <Words>2178</Words>
  <Application>Microsoft Office PowerPoint</Application>
  <PresentationFormat>Widescreen</PresentationFormat>
  <Paragraphs>189</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Aptos</vt:lpstr>
      <vt:lpstr>Arial</vt:lpstr>
      <vt:lpstr>Avenir Next LT Pro Light</vt:lpstr>
      <vt:lpstr>Calibri</vt:lpstr>
      <vt:lpstr>Calibri Light</vt:lpstr>
      <vt:lpstr>Courier New</vt:lpstr>
      <vt:lpstr>Libre Franklin</vt:lpstr>
      <vt:lpstr>Retrospect</vt:lpstr>
      <vt:lpstr> NYS Freedom of Information Law </vt:lpstr>
      <vt:lpstr>HOW DOES FOIL APPLY TO ME?</vt:lpstr>
      <vt:lpstr>Who is covered by FOIL?</vt:lpstr>
      <vt:lpstr>Enactment</vt:lpstr>
      <vt:lpstr>   Records Access Officer (RAO)</vt:lpstr>
      <vt:lpstr>                             “Records”</vt:lpstr>
      <vt:lpstr>1. FOIL does not obligate an agency to answer questions or to manually create a new record in response to a FOIL  request  2. Making a copy of an existing record does not constitute “creating a new record.”  3. An agency is required to provide records on the medium requested by the requester, if the agency can reasonably make such copy or have such copy made by engaging an outside professional service.  4. When an agency is capable of retrieving or extracting a record or data maintained in a computer storage system with reasonable effort, it shall be required to do so. UB defines reasonable effort as no more than 2 hours of work.  5. Any programming necessary to retrieve a record maintained in a computer storage system and to transfer that record to the medium requested by a person or to allow the transferred record to be read or printed shall not be deemed to be the preparation or creation of a new record</vt:lpstr>
      <vt:lpstr>How does foil apply to me? University at Buffalo Policy, Compliance, and Internal Controls amybeers@buffalo.edu </vt:lpstr>
      <vt:lpstr>FOIL Time Limits</vt:lpstr>
      <vt:lpstr>Permissible Grounds for Denial §89. 2 </vt:lpstr>
      <vt:lpstr>Intra-Agency and Inter-Agency Material </vt:lpstr>
      <vt:lpstr>Unwarranted Invasion of Personal Privacy</vt:lpstr>
      <vt:lpstr>Impair Contract Awards  </vt:lpstr>
      <vt:lpstr>Security of Information Technology Assets</vt:lpstr>
      <vt:lpstr>       Employee Responsibilities: Do’s</vt:lpstr>
      <vt:lpstr>Employee Responsibilities: Don’ts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Amy Beers</dc:creator>
  <cp:lastModifiedBy>Mary Kvetkosky</cp:lastModifiedBy>
  <cp:revision>24</cp:revision>
  <dcterms:created xsi:type="dcterms:W3CDTF">2025-05-29T12:21:40Z</dcterms:created>
  <dcterms:modified xsi:type="dcterms:W3CDTF">2026-07-20T19:21:20Z</dcterms:modified>
</cp:coreProperties>
</file>